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381" r:id="rId2"/>
    <p:sldId id="360" r:id="rId3"/>
    <p:sldId id="377" r:id="rId4"/>
    <p:sldId id="313" r:id="rId5"/>
    <p:sldId id="363" r:id="rId6"/>
    <p:sldId id="384" r:id="rId7"/>
    <p:sldId id="385" r:id="rId8"/>
    <p:sldId id="340" r:id="rId9"/>
    <p:sldId id="341" r:id="rId10"/>
    <p:sldId id="331" r:id="rId11"/>
    <p:sldId id="391" r:id="rId12"/>
    <p:sldId id="367" r:id="rId13"/>
    <p:sldId id="371" r:id="rId14"/>
    <p:sldId id="383" r:id="rId15"/>
    <p:sldId id="392" r:id="rId16"/>
    <p:sldId id="368" r:id="rId17"/>
    <p:sldId id="369" r:id="rId18"/>
    <p:sldId id="378" r:id="rId19"/>
    <p:sldId id="370" r:id="rId20"/>
    <p:sldId id="372" r:id="rId21"/>
    <p:sldId id="373" r:id="rId22"/>
    <p:sldId id="374" r:id="rId23"/>
    <p:sldId id="355" r:id="rId24"/>
    <p:sldId id="379" r:id="rId25"/>
    <p:sldId id="375" r:id="rId26"/>
    <p:sldId id="380" r:id="rId27"/>
    <p:sldId id="376" r:id="rId28"/>
    <p:sldId id="318" r:id="rId29"/>
    <p:sldId id="386" r:id="rId30"/>
    <p:sldId id="359" r:id="rId31"/>
    <p:sldId id="364" r:id="rId32"/>
    <p:sldId id="387" r:id="rId33"/>
    <p:sldId id="365" r:id="rId34"/>
    <p:sldId id="366" r:id="rId35"/>
    <p:sldId id="361" r:id="rId36"/>
    <p:sldId id="389" r:id="rId37"/>
    <p:sldId id="390" r:id="rId38"/>
    <p:sldId id="317" r:id="rId3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5" autoAdjust="0"/>
    <p:restoredTop sz="87600" autoAdjust="0"/>
  </p:normalViewPr>
  <p:slideViewPr>
    <p:cSldViewPr showGuides="1">
      <p:cViewPr varScale="1">
        <p:scale>
          <a:sx n="75" d="100"/>
          <a:sy n="75" d="100"/>
        </p:scale>
        <p:origin x="1675" y="5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6653" tIns="48327" rIns="96653" bIns="48327" rtlCol="0"/>
          <a:lstStyle>
            <a:lvl1pPr algn="l">
              <a:defRPr sz="1200" smtClean="0"/>
            </a:lvl1pPr>
          </a:lstStyle>
          <a:p>
            <a:pPr>
              <a:defRPr/>
            </a:pPr>
            <a:endParaRPr lang="en-US" dirty="0"/>
          </a:p>
        </p:txBody>
      </p:sp>
      <p:sp>
        <p:nvSpPr>
          <p:cNvPr id="3" name="Date Placeholder 2"/>
          <p:cNvSpPr>
            <a:spLocks noGrp="1"/>
          </p:cNvSpPr>
          <p:nvPr>
            <p:ph type="dt" sz="quarter" idx="1"/>
          </p:nvPr>
        </p:nvSpPr>
        <p:spPr>
          <a:xfrm>
            <a:off x="4142962" y="0"/>
            <a:ext cx="3170583" cy="480388"/>
          </a:xfrm>
          <a:prstGeom prst="rect">
            <a:avLst/>
          </a:prstGeom>
        </p:spPr>
        <p:txBody>
          <a:bodyPr vert="horz" lIns="96653" tIns="48327" rIns="96653" bIns="48327" rtlCol="0"/>
          <a:lstStyle>
            <a:lvl1pPr algn="r">
              <a:defRPr sz="1200" smtClean="0"/>
            </a:lvl1pPr>
          </a:lstStyle>
          <a:p>
            <a:pPr>
              <a:defRPr/>
            </a:pPr>
            <a:fld id="{8E277D99-D6F2-493D-AAA2-8C1885A8AF02}" type="datetimeFigureOut">
              <a:rPr lang="en-US"/>
              <a:pPr>
                <a:defRPr/>
              </a:pPr>
              <a:t>10/6/2019</a:t>
            </a:fld>
            <a:endParaRPr lang="en-US" dirty="0"/>
          </a:p>
        </p:txBody>
      </p:sp>
      <p:sp>
        <p:nvSpPr>
          <p:cNvPr id="4" name="Footer Placeholder 3"/>
          <p:cNvSpPr>
            <a:spLocks noGrp="1"/>
          </p:cNvSpPr>
          <p:nvPr>
            <p:ph type="ftr" sz="quarter" idx="2"/>
          </p:nvPr>
        </p:nvSpPr>
        <p:spPr>
          <a:xfrm>
            <a:off x="0" y="9119173"/>
            <a:ext cx="3170583" cy="480388"/>
          </a:xfrm>
          <a:prstGeom prst="rect">
            <a:avLst/>
          </a:prstGeom>
        </p:spPr>
        <p:txBody>
          <a:bodyPr vert="horz" lIns="96653" tIns="48327" rIns="96653" bIns="48327" rtlCol="0" anchor="b"/>
          <a:lstStyle>
            <a:lvl1pPr algn="l">
              <a:defRPr sz="1200" smtClean="0"/>
            </a:lvl1pPr>
          </a:lstStyle>
          <a:p>
            <a:pPr>
              <a:defRPr/>
            </a:pPr>
            <a:endParaRPr lang="en-US" dirty="0"/>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6653" tIns="48327" rIns="96653" bIns="48327" rtlCol="0" anchor="b"/>
          <a:lstStyle>
            <a:lvl1pPr algn="r">
              <a:defRPr sz="1200" smtClean="0"/>
            </a:lvl1pPr>
          </a:lstStyle>
          <a:p>
            <a:pPr>
              <a:defRPr/>
            </a:pPr>
            <a:fld id="{EBDAC17B-5007-4274-B417-CF19601AB1CF}" type="slidenum">
              <a:rPr lang="en-US"/>
              <a:pPr>
                <a:defRPr/>
              </a:pPr>
              <a:t>‹#›</a:t>
            </a:fld>
            <a:endParaRPr lang="en-US" dirty="0"/>
          </a:p>
        </p:txBody>
      </p:sp>
    </p:spTree>
    <p:extLst>
      <p:ext uri="{BB962C8B-B14F-4D97-AF65-F5344CB8AC3E}">
        <p14:creationId xmlns:p14="http://schemas.microsoft.com/office/powerpoint/2010/main" val="1221985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170583" cy="480388"/>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defRPr sz="1200" smtClean="0">
                <a:latin typeface="Calibri" pitchFamily="34" charset="0"/>
              </a:defRPr>
            </a:lvl1pPr>
          </a:lstStyle>
          <a:p>
            <a:pPr>
              <a:defRPr/>
            </a:pPr>
            <a:endParaRPr lang="en-US" dirty="0"/>
          </a:p>
        </p:txBody>
      </p:sp>
      <p:sp>
        <p:nvSpPr>
          <p:cNvPr id="30723" name="Rectangle 3"/>
          <p:cNvSpPr>
            <a:spLocks noGrp="1" noChangeArrowheads="1"/>
          </p:cNvSpPr>
          <p:nvPr>
            <p:ph type="dt" idx="1"/>
          </p:nvPr>
        </p:nvSpPr>
        <p:spPr bwMode="auto">
          <a:xfrm>
            <a:off x="4142962" y="0"/>
            <a:ext cx="3170583" cy="480388"/>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a:defRPr sz="1200" smtClean="0">
                <a:latin typeface="Calibri" pitchFamily="34" charset="0"/>
              </a:defRPr>
            </a:lvl1pPr>
          </a:lstStyle>
          <a:p>
            <a:pPr>
              <a:defRPr/>
            </a:pPr>
            <a:fld id="{83957FF5-C6EC-427C-9BC4-2492B3981EBD}" type="datetimeFigureOut">
              <a:rPr lang="en-US"/>
              <a:pPr>
                <a:defRPr/>
              </a:pPr>
              <a:t>10/6/2019</a:t>
            </a:fld>
            <a:endParaRPr lang="en-US" dirty="0"/>
          </a:p>
        </p:txBody>
      </p:sp>
      <p:sp>
        <p:nvSpPr>
          <p:cNvPr id="16388"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p:cNvSpPr>
            <a:spLocks noGrp="1" noChangeArrowheads="1"/>
          </p:cNvSpPr>
          <p:nvPr>
            <p:ph type="body" sz="quarter" idx="3"/>
          </p:nvPr>
        </p:nvSpPr>
        <p:spPr bwMode="auto">
          <a:xfrm>
            <a:off x="732183" y="4561226"/>
            <a:ext cx="5850835" cy="43202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9119173"/>
            <a:ext cx="3170583" cy="480388"/>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defRPr sz="1200" smtClean="0">
                <a:latin typeface="Calibri" pitchFamily="34" charset="0"/>
              </a:defRPr>
            </a:lvl1pPr>
          </a:lstStyle>
          <a:p>
            <a:pPr>
              <a:defRPr/>
            </a:pPr>
            <a:endParaRPr lang="en-US" dirty="0"/>
          </a:p>
        </p:txBody>
      </p:sp>
      <p:sp>
        <p:nvSpPr>
          <p:cNvPr id="30727" name="Rectangle 7"/>
          <p:cNvSpPr>
            <a:spLocks noGrp="1" noChangeArrowheads="1"/>
          </p:cNvSpPr>
          <p:nvPr>
            <p:ph type="sldNum" sz="quarter" idx="5"/>
          </p:nvPr>
        </p:nvSpPr>
        <p:spPr bwMode="auto">
          <a:xfrm>
            <a:off x="4142962" y="9119173"/>
            <a:ext cx="3170583" cy="480388"/>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a:defRPr sz="1200" smtClean="0">
                <a:latin typeface="Calibri" pitchFamily="34" charset="0"/>
              </a:defRPr>
            </a:lvl1pPr>
          </a:lstStyle>
          <a:p>
            <a:pPr>
              <a:defRPr/>
            </a:pPr>
            <a:fld id="{0641ECA9-36DA-4A23-9B9D-FE32FFBB27F0}" type="slidenum">
              <a:rPr lang="en-US"/>
              <a:pPr>
                <a:defRPr/>
              </a:pPr>
              <a:t>‹#›</a:t>
            </a:fld>
            <a:endParaRPr lang="en-US" dirty="0"/>
          </a:p>
        </p:txBody>
      </p:sp>
    </p:spTree>
    <p:extLst>
      <p:ext uri="{BB962C8B-B14F-4D97-AF65-F5344CB8AC3E}">
        <p14:creationId xmlns:p14="http://schemas.microsoft.com/office/powerpoint/2010/main" val="14978022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641ECA9-36DA-4A23-9B9D-FE32FFBB27F0}" type="slidenum">
              <a:rPr lang="en-US" smtClean="0"/>
              <a:pPr>
                <a:defRPr/>
              </a:pPr>
              <a:t>1</a:t>
            </a:fld>
            <a:endParaRPr lang="en-US" dirty="0"/>
          </a:p>
        </p:txBody>
      </p:sp>
    </p:spTree>
    <p:extLst>
      <p:ext uri="{BB962C8B-B14F-4D97-AF65-F5344CB8AC3E}">
        <p14:creationId xmlns:p14="http://schemas.microsoft.com/office/powerpoint/2010/main" val="1369019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HANDOUT – Design Principles for Optimal Conservation Practices – use the one from AOTS Information Packet</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10</a:t>
            </a:fld>
            <a:endParaRPr lang="en-US" dirty="0"/>
          </a:p>
        </p:txBody>
      </p:sp>
    </p:spTree>
    <p:extLst>
      <p:ext uri="{BB962C8B-B14F-4D97-AF65-F5344CB8AC3E}">
        <p14:creationId xmlns:p14="http://schemas.microsoft.com/office/powerpoint/2010/main" val="3520671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BMPs reduce the quantity and improve the quality of stormwater – they can be an action or a structural improvement (something you build)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GSI are BMPs that promote natural ecological function on site specifically to restore and maintain natural hydrologic processes, many include plants which </a:t>
            </a:r>
            <a:r>
              <a:rPr lang="en-US" dirty="0" err="1"/>
              <a:t>evapotranspirate</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LID are land planning and site design practices that limit the amount of impervious surface and minimizes environmental </a:t>
            </a:r>
            <a:r>
              <a:rPr lang="en-US" dirty="0" err="1"/>
              <a:t>degredation</a:t>
            </a:r>
            <a:r>
              <a:rPr lang="en-US" dirty="0"/>
              <a:t> when designing a development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OCP takes these a step farther to where possible treat stormwater from larger weather events and protecting ecosystem functions – the approach may include designing something above the minimum requirements for permit compliance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Some practices can fall within all of these categories – like a raingarden</a:t>
            </a:r>
          </a:p>
          <a:p>
            <a:endParaRPr lang="en-US" dirty="0"/>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11</a:t>
            </a:fld>
            <a:endParaRPr lang="en-US" dirty="0"/>
          </a:p>
        </p:txBody>
      </p:sp>
    </p:spTree>
    <p:extLst>
      <p:ext uri="{BB962C8B-B14F-4D97-AF65-F5344CB8AC3E}">
        <p14:creationId xmlns:p14="http://schemas.microsoft.com/office/powerpoint/2010/main" val="2918987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Rainwater harvesting = storage and reuse</a:t>
            </a:r>
          </a:p>
          <a:p>
            <a:r>
              <a:rPr lang="en-US" dirty="0"/>
              <a:t>Can use water for irrigation, gardening</a:t>
            </a:r>
          </a:p>
          <a:p>
            <a:r>
              <a:rPr lang="en-US" dirty="0"/>
              <a:t>I use my home </a:t>
            </a:r>
            <a:r>
              <a:rPr lang="en-US" dirty="0" err="1"/>
              <a:t>rainbarrel</a:t>
            </a:r>
            <a:r>
              <a:rPr lang="en-US" dirty="0"/>
              <a:t> for watering my indoor plants too.</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12</a:t>
            </a:fld>
            <a:endParaRPr lang="en-US" dirty="0"/>
          </a:p>
        </p:txBody>
      </p:sp>
    </p:spTree>
    <p:extLst>
      <p:ext uri="{BB962C8B-B14F-4D97-AF65-F5344CB8AC3E}">
        <p14:creationId xmlns:p14="http://schemas.microsoft.com/office/powerpoint/2010/main" val="409134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Infiltration - This could also be pavers (like bricks)</a:t>
            </a:r>
          </a:p>
          <a:p>
            <a:r>
              <a:rPr lang="en-US" dirty="0"/>
              <a:t>It is a hard surface that has pores so that water can run though it and into the ground below.</a:t>
            </a:r>
          </a:p>
          <a:p>
            <a:r>
              <a:rPr lang="en-US" dirty="0"/>
              <a:t>Ice, salt, and sand can be issues with this type of treatment because it can get clogged and is flat, so rain has to get into it quickly or runs off</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13</a:t>
            </a:fld>
            <a:endParaRPr lang="en-US" dirty="0"/>
          </a:p>
        </p:txBody>
      </p:sp>
    </p:spTree>
    <p:extLst>
      <p:ext uri="{BB962C8B-B14F-4D97-AF65-F5344CB8AC3E}">
        <p14:creationId xmlns:p14="http://schemas.microsoft.com/office/powerpoint/2010/main" val="4174669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Trees act as natural reservoirs – intercept and store rainfall</a:t>
            </a:r>
          </a:p>
          <a:p>
            <a:r>
              <a:rPr lang="en-US" dirty="0"/>
              <a:t>Reduces stormwater runoff</a:t>
            </a:r>
          </a:p>
          <a:p>
            <a:r>
              <a:rPr lang="en-US" dirty="0"/>
              <a:t>Need to be planted in uncompacted soils</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14</a:t>
            </a:fld>
            <a:endParaRPr lang="en-US" dirty="0"/>
          </a:p>
        </p:txBody>
      </p:sp>
    </p:spTree>
    <p:extLst>
      <p:ext uri="{BB962C8B-B14F-4D97-AF65-F5344CB8AC3E}">
        <p14:creationId xmlns:p14="http://schemas.microsoft.com/office/powerpoint/2010/main" val="838135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flows off of an impervious surface and spreads out over a vegetated area</a:t>
            </a:r>
          </a:p>
          <a:p>
            <a:r>
              <a:rPr lang="en-US" dirty="0"/>
              <a:t>Sometimes a gravel strip is included to slow down water and do some filtering</a:t>
            </a:r>
          </a:p>
          <a:p>
            <a:r>
              <a:rPr lang="en-US" dirty="0"/>
              <a:t>Important that the water is spread out</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15</a:t>
            </a:fld>
            <a:endParaRPr lang="en-US" dirty="0"/>
          </a:p>
        </p:txBody>
      </p:sp>
    </p:spTree>
    <p:extLst>
      <p:ext uri="{BB962C8B-B14F-4D97-AF65-F5344CB8AC3E}">
        <p14:creationId xmlns:p14="http://schemas.microsoft.com/office/powerpoint/2010/main" val="430212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Shallow, vegetated basins that collect and absorb runoff</a:t>
            </a:r>
          </a:p>
          <a:p>
            <a:r>
              <a:rPr lang="en-US" dirty="0"/>
              <a:t>Includes evapotranspiration – water released to the air when plants breath</a:t>
            </a:r>
          </a:p>
          <a:p>
            <a:r>
              <a:rPr lang="en-US" dirty="0"/>
              <a:t>If possible infiltration,</a:t>
            </a:r>
          </a:p>
          <a:p>
            <a:r>
              <a:rPr lang="en-US" dirty="0"/>
              <a:t>but if soils are poor – can have underdrain that collects water after it filters through the soils</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16</a:t>
            </a:fld>
            <a:endParaRPr lang="en-US" dirty="0"/>
          </a:p>
        </p:txBody>
      </p:sp>
    </p:spTree>
    <p:extLst>
      <p:ext uri="{BB962C8B-B14F-4D97-AF65-F5344CB8AC3E}">
        <p14:creationId xmlns:p14="http://schemas.microsoft.com/office/powerpoint/2010/main" val="2323503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Allows water to seep through the stone and out into the ground</a:t>
            </a:r>
          </a:p>
          <a:p>
            <a:r>
              <a:rPr lang="en-US" dirty="0"/>
              <a:t>Stone provides filtering</a:t>
            </a:r>
          </a:p>
          <a:p>
            <a:r>
              <a:rPr lang="en-US" dirty="0"/>
              <a:t>If there is a pipe, it would have holes in it to allow the water to get into the ground</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17</a:t>
            </a:fld>
            <a:endParaRPr lang="en-US" dirty="0"/>
          </a:p>
        </p:txBody>
      </p:sp>
    </p:spTree>
    <p:extLst>
      <p:ext uri="{BB962C8B-B14F-4D97-AF65-F5344CB8AC3E}">
        <p14:creationId xmlns:p14="http://schemas.microsoft.com/office/powerpoint/2010/main" val="160910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18</a:t>
            </a:fld>
            <a:endParaRPr lang="en-US" dirty="0"/>
          </a:p>
        </p:txBody>
      </p:sp>
    </p:spTree>
    <p:extLst>
      <p:ext uri="{BB962C8B-B14F-4D97-AF65-F5344CB8AC3E}">
        <p14:creationId xmlns:p14="http://schemas.microsoft.com/office/powerpoint/2010/main" val="2158569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roof of a building covered with special soil and plants</a:t>
            </a:r>
          </a:p>
          <a:p>
            <a:r>
              <a:rPr lang="en-US" dirty="0"/>
              <a:t>Stores and treats water on the roof, where it lands.</a:t>
            </a:r>
          </a:p>
          <a:p>
            <a:r>
              <a:rPr lang="en-US" dirty="0"/>
              <a:t>Absorbs, Stores, </a:t>
            </a:r>
            <a:r>
              <a:rPr lang="en-US" dirty="0" err="1"/>
              <a:t>Evapotranspire</a:t>
            </a:r>
            <a:endParaRPr lang="en-US" dirty="0"/>
          </a:p>
          <a:p>
            <a:r>
              <a:rPr lang="en-US" dirty="0"/>
              <a:t>Most cost-effective where there isn’t much land available – like in cities</a:t>
            </a:r>
          </a:p>
          <a:p>
            <a:r>
              <a:rPr lang="en-US" dirty="0"/>
              <a:t>Not all roofs are strong enough to hold the extra weight</a:t>
            </a:r>
          </a:p>
          <a:p>
            <a:endParaRPr lang="en-US" dirty="0"/>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19</a:t>
            </a:fld>
            <a:endParaRPr lang="en-US" dirty="0"/>
          </a:p>
        </p:txBody>
      </p:sp>
    </p:spTree>
    <p:extLst>
      <p:ext uri="{BB962C8B-B14F-4D97-AF65-F5344CB8AC3E}">
        <p14:creationId xmlns:p14="http://schemas.microsoft.com/office/powerpoint/2010/main" val="3631062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share results – show maps</a:t>
            </a:r>
          </a:p>
          <a:p>
            <a:r>
              <a:rPr lang="en-US" dirty="0"/>
              <a:t>Look at delineation between </a:t>
            </a:r>
            <a:r>
              <a:rPr lang="en-US" dirty="0" err="1"/>
              <a:t>Subsheds</a:t>
            </a:r>
            <a:endParaRPr lang="en-US" dirty="0"/>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2</a:t>
            </a:fld>
            <a:endParaRPr lang="en-US" dirty="0"/>
          </a:p>
        </p:txBody>
      </p:sp>
    </p:spTree>
    <p:extLst>
      <p:ext uri="{BB962C8B-B14F-4D97-AF65-F5344CB8AC3E}">
        <p14:creationId xmlns:p14="http://schemas.microsoft.com/office/powerpoint/2010/main" val="2051849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Shallow depression designed to mimic natural wetlands</a:t>
            </a:r>
          </a:p>
          <a:p>
            <a:r>
              <a:rPr lang="en-US" dirty="0"/>
              <a:t>Lots of plants</a:t>
            </a:r>
          </a:p>
          <a:p>
            <a:r>
              <a:rPr lang="en-US" dirty="0"/>
              <a:t>Water moves through wetland underground and is filtered</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20</a:t>
            </a:fld>
            <a:endParaRPr lang="en-US" dirty="0"/>
          </a:p>
        </p:txBody>
      </p:sp>
    </p:spTree>
    <p:extLst>
      <p:ext uri="{BB962C8B-B14F-4D97-AF65-F5344CB8AC3E}">
        <p14:creationId xmlns:p14="http://schemas.microsoft.com/office/powerpoint/2010/main" val="3945529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treatment and retention as they move water</a:t>
            </a:r>
          </a:p>
          <a:p>
            <a:r>
              <a:rPr lang="en-US" dirty="0"/>
              <a:t>Slow, infiltrate, and filter better than narrow </a:t>
            </a:r>
            <a:r>
              <a:rPr lang="en-US" dirty="0" err="1"/>
              <a:t>unvevegetated</a:t>
            </a:r>
            <a:r>
              <a:rPr lang="en-US" dirty="0"/>
              <a:t> swales</a:t>
            </a:r>
          </a:p>
          <a:p>
            <a:r>
              <a:rPr lang="en-US" dirty="0"/>
              <a:t>Wide bottom, shallow slopes, vegetated</a:t>
            </a:r>
          </a:p>
          <a:p>
            <a:r>
              <a:rPr lang="en-US" dirty="0"/>
              <a:t>If steep, need rock to slow the water down and prevent erosion</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21</a:t>
            </a:fld>
            <a:endParaRPr lang="en-US" dirty="0"/>
          </a:p>
        </p:txBody>
      </p:sp>
    </p:spTree>
    <p:extLst>
      <p:ext uri="{BB962C8B-B14F-4D97-AF65-F5344CB8AC3E}">
        <p14:creationId xmlns:p14="http://schemas.microsoft.com/office/powerpoint/2010/main" val="1719726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when the water is already collected in a pipe system, a more structural approach is needed</a:t>
            </a:r>
          </a:p>
          <a:p>
            <a:r>
              <a:rPr lang="en-US" dirty="0"/>
              <a:t>A separator swirls the dirty water around and allows the sediment to settle out into the bottom and it can be removed</a:t>
            </a:r>
          </a:p>
          <a:p>
            <a:r>
              <a:rPr lang="en-US" dirty="0"/>
              <a:t>A normal catch basin does not collect much of the sediment and it then travels down the pipes</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22</a:t>
            </a:fld>
            <a:endParaRPr lang="en-US" dirty="0"/>
          </a:p>
        </p:txBody>
      </p:sp>
    </p:spTree>
    <p:extLst>
      <p:ext uri="{BB962C8B-B14F-4D97-AF65-F5344CB8AC3E}">
        <p14:creationId xmlns:p14="http://schemas.microsoft.com/office/powerpoint/2010/main" val="2975973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641ECA9-36DA-4A23-9B9D-FE32FFBB27F0}" type="slidenum">
              <a:rPr lang="en-US" smtClean="0"/>
              <a:pPr>
                <a:defRPr/>
              </a:pPr>
              <a:t>23</a:t>
            </a:fld>
            <a:endParaRPr lang="en-US" dirty="0"/>
          </a:p>
        </p:txBody>
      </p:sp>
    </p:spTree>
    <p:extLst>
      <p:ext uri="{BB962C8B-B14F-4D97-AF65-F5344CB8AC3E}">
        <p14:creationId xmlns:p14="http://schemas.microsoft.com/office/powerpoint/2010/main" val="2096680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what a concept design might look like</a:t>
            </a:r>
          </a:p>
          <a:p>
            <a:r>
              <a:rPr lang="en-US" dirty="0"/>
              <a:t>Notes on an aerial photo</a:t>
            </a:r>
          </a:p>
          <a:p>
            <a:r>
              <a:rPr lang="en-US" dirty="0"/>
              <a:t>Areas circled where treatment can go</a:t>
            </a:r>
          </a:p>
          <a:p>
            <a:r>
              <a:rPr lang="en-US" dirty="0"/>
              <a:t>Arrows for where water flows</a:t>
            </a:r>
          </a:p>
          <a:p>
            <a:r>
              <a:rPr lang="en-US" dirty="0"/>
              <a:t>Constraints – utilities, benches, flagpoles- other things that can’t be moved</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24</a:t>
            </a:fld>
            <a:endParaRPr lang="en-US" dirty="0"/>
          </a:p>
        </p:txBody>
      </p:sp>
    </p:spTree>
    <p:extLst>
      <p:ext uri="{BB962C8B-B14F-4D97-AF65-F5344CB8AC3E}">
        <p14:creationId xmlns:p14="http://schemas.microsoft.com/office/powerpoint/2010/main" val="3100685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site features can be colored in so you can clearly see where things are going to go and what they might look like</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25</a:t>
            </a:fld>
            <a:endParaRPr lang="en-US" dirty="0"/>
          </a:p>
        </p:txBody>
      </p:sp>
    </p:spTree>
    <p:extLst>
      <p:ext uri="{BB962C8B-B14F-4D97-AF65-F5344CB8AC3E}">
        <p14:creationId xmlns:p14="http://schemas.microsoft.com/office/powerpoint/2010/main" val="256671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this is a perspective rendering</a:t>
            </a:r>
          </a:p>
          <a:p>
            <a:r>
              <a:rPr lang="en-US" dirty="0"/>
              <a:t>Landscape architects often use this type of drawing to show what a design will look like</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26</a:t>
            </a:fld>
            <a:endParaRPr lang="en-US" dirty="0"/>
          </a:p>
        </p:txBody>
      </p:sp>
    </p:spTree>
    <p:extLst>
      <p:ext uri="{BB962C8B-B14F-4D97-AF65-F5344CB8AC3E}">
        <p14:creationId xmlns:p14="http://schemas.microsoft.com/office/powerpoint/2010/main" val="4158220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designs have survey, (blueprints)</a:t>
            </a:r>
          </a:p>
          <a:p>
            <a:r>
              <a:rPr lang="en-US" dirty="0"/>
              <a:t>Less colorful, but a contractor can follow these for construction</a:t>
            </a:r>
          </a:p>
          <a:p>
            <a:r>
              <a:rPr lang="en-US" dirty="0"/>
              <a:t>Usually needed for more advanced designs</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27</a:t>
            </a:fld>
            <a:endParaRPr lang="en-US" dirty="0"/>
          </a:p>
        </p:txBody>
      </p:sp>
    </p:spTree>
    <p:extLst>
      <p:ext uri="{BB962C8B-B14F-4D97-AF65-F5344CB8AC3E}">
        <p14:creationId xmlns:p14="http://schemas.microsoft.com/office/powerpoint/2010/main" val="2429076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Engineering details give specific information on how things need to be built</a:t>
            </a:r>
          </a:p>
          <a:p>
            <a:r>
              <a:rPr lang="en-US" dirty="0"/>
              <a:t>Slopes, depths, angles, size of stone, the type of erosion fabric</a:t>
            </a:r>
          </a:p>
          <a:p>
            <a:r>
              <a:rPr lang="en-US" dirty="0"/>
              <a:t>Maintenance notes are sometimes included here</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28</a:t>
            </a:fld>
            <a:endParaRPr lang="en-US" dirty="0"/>
          </a:p>
        </p:txBody>
      </p:sp>
    </p:spTree>
    <p:extLst>
      <p:ext uri="{BB962C8B-B14F-4D97-AF65-F5344CB8AC3E}">
        <p14:creationId xmlns:p14="http://schemas.microsoft.com/office/powerpoint/2010/main" val="15547403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treatment options are easily implemented and don’t need the expertise of an engineer.</a:t>
            </a:r>
          </a:p>
          <a:p>
            <a:r>
              <a:rPr lang="en-US" dirty="0"/>
              <a:t>Install a rain barrel, spread out water from a downspout or concentrated on a driveway.</a:t>
            </a:r>
          </a:p>
          <a:p>
            <a:r>
              <a:rPr lang="en-US" b="1" dirty="0"/>
              <a:t>Discuss what steps might need to be done by an engineer – have students look at the handout and identify things they could do or might need help with.</a:t>
            </a:r>
          </a:p>
          <a:p>
            <a:endParaRPr lang="en-US" dirty="0"/>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29</a:t>
            </a:fld>
            <a:endParaRPr lang="en-US" dirty="0"/>
          </a:p>
        </p:txBody>
      </p:sp>
    </p:spTree>
    <p:extLst>
      <p:ext uri="{BB962C8B-B14F-4D97-AF65-F5344CB8AC3E}">
        <p14:creationId xmlns:p14="http://schemas.microsoft.com/office/powerpoint/2010/main" val="41987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things we need to consider when choosing a design.</a:t>
            </a:r>
          </a:p>
          <a:p>
            <a:r>
              <a:rPr lang="en-US" dirty="0"/>
              <a:t>Is there anything missing from this list?</a:t>
            </a:r>
          </a:p>
          <a:p>
            <a:r>
              <a:rPr lang="en-US" dirty="0"/>
              <a:t>Aesthetics? – what does it look like</a:t>
            </a:r>
          </a:p>
          <a:p>
            <a:r>
              <a:rPr lang="en-US" dirty="0"/>
              <a:t>Habitat? – will birds be attracted</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3</a:t>
            </a:fld>
            <a:endParaRPr lang="en-US" dirty="0"/>
          </a:p>
        </p:txBody>
      </p:sp>
    </p:spTree>
    <p:extLst>
      <p:ext uri="{BB962C8B-B14F-4D97-AF65-F5344CB8AC3E}">
        <p14:creationId xmlns:p14="http://schemas.microsoft.com/office/powerpoint/2010/main" val="2780907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30</a:t>
            </a:fld>
            <a:endParaRPr lang="en-US" dirty="0"/>
          </a:p>
        </p:txBody>
      </p:sp>
    </p:spTree>
    <p:extLst>
      <p:ext uri="{BB962C8B-B14F-4D97-AF65-F5344CB8AC3E}">
        <p14:creationId xmlns:p14="http://schemas.microsoft.com/office/powerpoint/2010/main" val="3697998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likely only for more advanced students.</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31</a:t>
            </a:fld>
            <a:endParaRPr lang="en-US" dirty="0"/>
          </a:p>
        </p:txBody>
      </p:sp>
    </p:spTree>
    <p:extLst>
      <p:ext uri="{BB962C8B-B14F-4D97-AF65-F5344CB8AC3E}">
        <p14:creationId xmlns:p14="http://schemas.microsoft.com/office/powerpoint/2010/main" val="9018463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32</a:t>
            </a:fld>
            <a:endParaRPr lang="en-US" dirty="0"/>
          </a:p>
        </p:txBody>
      </p:sp>
    </p:spTree>
    <p:extLst>
      <p:ext uri="{BB962C8B-B14F-4D97-AF65-F5344CB8AC3E}">
        <p14:creationId xmlns:p14="http://schemas.microsoft.com/office/powerpoint/2010/main" val="3312870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existing properties do not fall under even these new more advanced regulations and runoff from that existing impervious surface is not treated.</a:t>
            </a:r>
          </a:p>
          <a:p>
            <a:endParaRPr lang="en-US" dirty="0"/>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33</a:t>
            </a:fld>
            <a:endParaRPr lang="en-US" dirty="0"/>
          </a:p>
        </p:txBody>
      </p:sp>
    </p:spTree>
    <p:extLst>
      <p:ext uri="{BB962C8B-B14F-4D97-AF65-F5344CB8AC3E}">
        <p14:creationId xmlns:p14="http://schemas.microsoft.com/office/powerpoint/2010/main" val="1172857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34</a:t>
            </a:fld>
            <a:endParaRPr lang="en-US" dirty="0"/>
          </a:p>
        </p:txBody>
      </p:sp>
    </p:spTree>
    <p:extLst>
      <p:ext uri="{BB962C8B-B14F-4D97-AF65-F5344CB8AC3E}">
        <p14:creationId xmlns:p14="http://schemas.microsoft.com/office/powerpoint/2010/main" val="7235086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field exercise we delineated a watershed/ drainage area to our practice by walking around and finding the “high spots”</a:t>
            </a:r>
          </a:p>
          <a:p>
            <a:r>
              <a:rPr lang="en-US" dirty="0"/>
              <a:t>Those high spots were our boundaries.</a:t>
            </a:r>
          </a:p>
          <a:p>
            <a:r>
              <a:rPr lang="en-US" dirty="0"/>
              <a:t>This can also be completed using contours on a map </a:t>
            </a:r>
          </a:p>
          <a:p>
            <a:r>
              <a:rPr lang="en-US" dirty="0"/>
              <a:t>where rivers and ridges make V shapes</a:t>
            </a:r>
          </a:p>
          <a:p>
            <a:r>
              <a:rPr lang="en-US" dirty="0"/>
              <a:t>Draw boundaries perpendicular to the contour lines</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35</a:t>
            </a:fld>
            <a:endParaRPr lang="en-US" dirty="0"/>
          </a:p>
        </p:txBody>
      </p:sp>
    </p:spTree>
    <p:extLst>
      <p:ext uri="{BB962C8B-B14F-4D97-AF65-F5344CB8AC3E}">
        <p14:creationId xmlns:p14="http://schemas.microsoft.com/office/powerpoint/2010/main" val="7852620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Calibri" pitchFamily="34" charset="0"/>
                <a:ea typeface="+mn-ea"/>
                <a:cs typeface="+mn-cs"/>
              </a:rPr>
              <a:t>Describe general methods for calculating velocity, </a:t>
            </a:r>
            <a:r>
              <a:rPr lang="en-US" sz="1200" kern="1200" dirty="0" err="1">
                <a:solidFill>
                  <a:schemeClr val="tx1"/>
                </a:solidFill>
                <a:effectLst/>
                <a:latin typeface="Calibri" pitchFamily="34" charset="0"/>
                <a:ea typeface="+mn-ea"/>
                <a:cs typeface="+mn-cs"/>
              </a:rPr>
              <a:t>CPv</a:t>
            </a:r>
            <a:r>
              <a:rPr lang="en-US" sz="1200" kern="1200" dirty="0">
                <a:solidFill>
                  <a:schemeClr val="tx1"/>
                </a:solidFill>
                <a:effectLst/>
                <a:latin typeface="Calibri" pitchFamily="34" charset="0"/>
                <a:ea typeface="+mn-ea"/>
                <a:cs typeface="+mn-cs"/>
              </a:rPr>
              <a:t>, and flows for rain events 2, 10, 50, 100 </a:t>
            </a:r>
            <a:r>
              <a:rPr lang="en-US" sz="1200" kern="1200" dirty="0" err="1">
                <a:solidFill>
                  <a:schemeClr val="tx1"/>
                </a:solidFill>
                <a:effectLst/>
                <a:latin typeface="Calibri" pitchFamily="34" charset="0"/>
                <a:ea typeface="+mn-ea"/>
                <a:cs typeface="+mn-cs"/>
              </a:rPr>
              <a:t>yr</a:t>
            </a:r>
            <a:endParaRPr lang="en-US" sz="1200" kern="1200" dirty="0">
              <a:solidFill>
                <a:schemeClr val="tx1"/>
              </a:solidFill>
              <a:effectLst/>
              <a:latin typeface="Calibri" pitchFamily="34" charset="0"/>
              <a:ea typeface="+mn-ea"/>
              <a:cs typeface="+mn-cs"/>
            </a:endParaRPr>
          </a:p>
          <a:p>
            <a:pPr lvl="0"/>
            <a:r>
              <a:rPr lang="en-US" sz="1200" kern="1200" dirty="0">
                <a:solidFill>
                  <a:schemeClr val="tx1"/>
                </a:solidFill>
                <a:effectLst/>
                <a:latin typeface="Calibri" pitchFamily="34" charset="0"/>
                <a:ea typeface="+mn-ea"/>
                <a:cs typeface="+mn-cs"/>
              </a:rPr>
              <a:t>Would have to treat the 100-year storm to not increase peak flows if developing more than 10 acres.</a:t>
            </a:r>
          </a:p>
          <a:p>
            <a:pPr lvl="0"/>
            <a:r>
              <a:rPr lang="en-US" sz="1200" kern="1200" dirty="0">
                <a:solidFill>
                  <a:schemeClr val="tx1"/>
                </a:solidFill>
                <a:effectLst/>
                <a:latin typeface="Calibri" pitchFamily="34" charset="0"/>
                <a:ea typeface="+mn-ea"/>
                <a:cs typeface="+mn-cs"/>
              </a:rPr>
              <a:t>Detailed drainage areas</a:t>
            </a:r>
          </a:p>
          <a:p>
            <a:pPr lvl="0"/>
            <a:r>
              <a:rPr lang="en-US" sz="1200" kern="1200" dirty="0" err="1">
                <a:solidFill>
                  <a:schemeClr val="tx1"/>
                </a:solidFill>
                <a:effectLst/>
                <a:latin typeface="Calibri" pitchFamily="34" charset="0"/>
                <a:ea typeface="+mn-ea"/>
                <a:cs typeface="+mn-cs"/>
              </a:rPr>
              <a:t>Landuse</a:t>
            </a:r>
            <a:r>
              <a:rPr lang="en-US" sz="1200" kern="1200" dirty="0">
                <a:solidFill>
                  <a:schemeClr val="tx1"/>
                </a:solidFill>
                <a:effectLst/>
                <a:latin typeface="Calibri" pitchFamily="34" charset="0"/>
                <a:ea typeface="+mn-ea"/>
                <a:cs typeface="+mn-cs"/>
              </a:rPr>
              <a:t>/ soils analysis – done in GIS</a:t>
            </a:r>
          </a:p>
          <a:p>
            <a:pPr lvl="0"/>
            <a:r>
              <a:rPr lang="en-US" sz="1200" kern="1200" dirty="0">
                <a:solidFill>
                  <a:schemeClr val="tx1"/>
                </a:solidFill>
                <a:effectLst/>
                <a:latin typeface="Calibri" pitchFamily="34" charset="0"/>
                <a:ea typeface="+mn-ea"/>
                <a:cs typeface="+mn-cs"/>
              </a:rPr>
              <a:t>Hydrology modeling – combining </a:t>
            </a:r>
            <a:r>
              <a:rPr lang="en-US" sz="1200" kern="1200" dirty="0" err="1">
                <a:solidFill>
                  <a:schemeClr val="tx1"/>
                </a:solidFill>
                <a:effectLst/>
                <a:latin typeface="Calibri" pitchFamily="34" charset="0"/>
                <a:ea typeface="+mn-ea"/>
                <a:cs typeface="+mn-cs"/>
              </a:rPr>
              <a:t>landuse</a:t>
            </a:r>
            <a:r>
              <a:rPr lang="en-US" sz="1200" kern="1200" dirty="0">
                <a:solidFill>
                  <a:schemeClr val="tx1"/>
                </a:solidFill>
                <a:effectLst/>
                <a:latin typeface="Calibri" pitchFamily="34" charset="0"/>
                <a:ea typeface="+mn-ea"/>
                <a:cs typeface="+mn-cs"/>
              </a:rPr>
              <a:t>, soils, flow path length, and uses modeling software</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36</a:t>
            </a:fld>
            <a:endParaRPr lang="en-US" dirty="0"/>
          </a:p>
        </p:txBody>
      </p:sp>
    </p:spTree>
    <p:extLst>
      <p:ext uri="{BB962C8B-B14F-4D97-AF65-F5344CB8AC3E}">
        <p14:creationId xmlns:p14="http://schemas.microsoft.com/office/powerpoint/2010/main" val="10490011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Calibri" pitchFamily="34" charset="0"/>
                <a:ea typeface="+mn-ea"/>
                <a:cs typeface="+mn-cs"/>
              </a:rPr>
              <a:t>What size rain event is treatment practice designed for?</a:t>
            </a:r>
          </a:p>
          <a:p>
            <a:pPr lvl="0"/>
            <a:r>
              <a:rPr lang="en-US" sz="1200" kern="1200" dirty="0">
                <a:solidFill>
                  <a:schemeClr val="tx1"/>
                </a:solidFill>
                <a:effectLst/>
                <a:latin typeface="Calibri" pitchFamily="34" charset="0"/>
                <a:ea typeface="+mn-ea"/>
                <a:cs typeface="+mn-cs"/>
              </a:rPr>
              <a:t>If treating for phosphorus removal – filter or infiltrate a volume greater than the </a:t>
            </a:r>
            <a:r>
              <a:rPr lang="en-US" sz="1200" kern="1200" dirty="0" err="1">
                <a:solidFill>
                  <a:schemeClr val="tx1"/>
                </a:solidFill>
                <a:effectLst/>
                <a:latin typeface="Calibri" pitchFamily="34" charset="0"/>
                <a:ea typeface="+mn-ea"/>
                <a:cs typeface="+mn-cs"/>
              </a:rPr>
              <a:t>WQv</a:t>
            </a:r>
            <a:endParaRPr lang="en-US" sz="1200" kern="1200" dirty="0">
              <a:solidFill>
                <a:schemeClr val="tx1"/>
              </a:solidFill>
              <a:effectLst/>
              <a:latin typeface="Calibri" pitchFamily="34" charset="0"/>
              <a:ea typeface="+mn-ea"/>
              <a:cs typeface="+mn-cs"/>
            </a:endParaRPr>
          </a:p>
          <a:p>
            <a:pPr lvl="0"/>
            <a:r>
              <a:rPr lang="en-US" sz="1200" kern="1200" dirty="0">
                <a:solidFill>
                  <a:schemeClr val="tx1"/>
                </a:solidFill>
                <a:effectLst/>
                <a:latin typeface="Calibri" pitchFamily="34" charset="0"/>
                <a:ea typeface="+mn-ea"/>
                <a:cs typeface="+mn-cs"/>
              </a:rPr>
              <a:t>If flooding and erosion downstream – detain a volume larger than the </a:t>
            </a:r>
            <a:r>
              <a:rPr lang="en-US" sz="1200" kern="1200" dirty="0" err="1">
                <a:solidFill>
                  <a:schemeClr val="tx1"/>
                </a:solidFill>
                <a:effectLst/>
                <a:latin typeface="Calibri" pitchFamily="34" charset="0"/>
                <a:ea typeface="+mn-ea"/>
                <a:cs typeface="+mn-cs"/>
              </a:rPr>
              <a:t>CPv</a:t>
            </a:r>
            <a:r>
              <a:rPr lang="en-US" sz="1200" kern="1200" dirty="0">
                <a:solidFill>
                  <a:schemeClr val="tx1"/>
                </a:solidFill>
                <a:effectLst/>
                <a:latin typeface="Calibri" pitchFamily="34" charset="0"/>
                <a:ea typeface="+mn-ea"/>
                <a:cs typeface="+mn-cs"/>
              </a:rPr>
              <a:t> – try for the 10-year</a:t>
            </a:r>
          </a:p>
          <a:p>
            <a:pPr lvl="0"/>
            <a:r>
              <a:rPr lang="en-US" sz="1200" kern="1200" dirty="0">
                <a:solidFill>
                  <a:schemeClr val="tx1"/>
                </a:solidFill>
                <a:effectLst/>
                <a:latin typeface="Calibri" pitchFamily="34" charset="0"/>
                <a:ea typeface="+mn-ea"/>
                <a:cs typeface="+mn-cs"/>
              </a:rPr>
              <a:t>Maximize infiltration, storage, spreading water</a:t>
            </a:r>
          </a:p>
          <a:p>
            <a:pPr lvl="0"/>
            <a:r>
              <a:rPr lang="en-US" sz="1200" kern="1200" dirty="0">
                <a:solidFill>
                  <a:schemeClr val="tx1"/>
                </a:solidFill>
                <a:effectLst/>
                <a:latin typeface="Calibri" pitchFamily="34" charset="0"/>
                <a:ea typeface="+mn-ea"/>
                <a:cs typeface="+mn-cs"/>
              </a:rPr>
              <a:t>Reduce any concentrated flows</a:t>
            </a:r>
          </a:p>
          <a:p>
            <a:pPr lvl="0"/>
            <a:r>
              <a:rPr lang="en-US" sz="1200" kern="1200" dirty="0">
                <a:solidFill>
                  <a:schemeClr val="tx1"/>
                </a:solidFill>
                <a:effectLst/>
                <a:latin typeface="Calibri" pitchFamily="34" charset="0"/>
                <a:ea typeface="+mn-ea"/>
                <a:cs typeface="+mn-cs"/>
              </a:rPr>
              <a:t>Circle back and see if there are ways to reduce creation of impervious surface, or restore pervious.</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37</a:t>
            </a:fld>
            <a:endParaRPr lang="en-US" dirty="0"/>
          </a:p>
        </p:txBody>
      </p:sp>
    </p:spTree>
    <p:extLst>
      <p:ext uri="{BB962C8B-B14F-4D97-AF65-F5344CB8AC3E}">
        <p14:creationId xmlns:p14="http://schemas.microsoft.com/office/powerpoint/2010/main" val="2695591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38</a:t>
            </a:fld>
            <a:endParaRPr lang="en-US" dirty="0"/>
          </a:p>
        </p:txBody>
      </p:sp>
    </p:spTree>
    <p:extLst>
      <p:ext uri="{BB962C8B-B14F-4D97-AF65-F5344CB8AC3E}">
        <p14:creationId xmlns:p14="http://schemas.microsoft.com/office/powerpoint/2010/main" val="3717971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know how much water is going to get to our potential treatment areas so that we can judge what types will work and if there is enough space for them</a:t>
            </a:r>
          </a:p>
          <a:p>
            <a:r>
              <a:rPr lang="en-US" dirty="0"/>
              <a:t>First we define the watershed area.</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4</a:t>
            </a:fld>
            <a:endParaRPr lang="en-US" dirty="0"/>
          </a:p>
        </p:txBody>
      </p:sp>
    </p:spTree>
    <p:extLst>
      <p:ext uri="{BB962C8B-B14F-4D97-AF65-F5344CB8AC3E}">
        <p14:creationId xmlns:p14="http://schemas.microsoft.com/office/powerpoint/2010/main" val="1783358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know what type of soils there are. </a:t>
            </a:r>
          </a:p>
          <a:p>
            <a:r>
              <a:rPr lang="en-US" dirty="0"/>
              <a:t>Soils have different natural infiltration rates that affect how much runoff there is</a:t>
            </a:r>
          </a:p>
          <a:p>
            <a:r>
              <a:rPr lang="en-US" dirty="0"/>
              <a:t>These are combined with the </a:t>
            </a:r>
            <a:r>
              <a:rPr lang="en-US" dirty="0" err="1"/>
              <a:t>landuse</a:t>
            </a:r>
            <a:r>
              <a:rPr lang="en-US" dirty="0"/>
              <a:t> – grass, woods, impervious</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5</a:t>
            </a:fld>
            <a:endParaRPr lang="en-US" dirty="0"/>
          </a:p>
        </p:txBody>
      </p:sp>
    </p:spTree>
    <p:extLst>
      <p:ext uri="{BB962C8B-B14F-4D97-AF65-F5344CB8AC3E}">
        <p14:creationId xmlns:p14="http://schemas.microsoft.com/office/powerpoint/2010/main" val="833842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during the site assessment you identified an area that could be a potential treatment area</a:t>
            </a:r>
          </a:p>
          <a:p>
            <a:r>
              <a:rPr lang="en-US" dirty="0"/>
              <a:t>You determine how much area drains to the site, maybe you did this during the site assessment.</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6</a:t>
            </a:fld>
            <a:endParaRPr lang="en-US" dirty="0"/>
          </a:p>
        </p:txBody>
      </p:sp>
    </p:spTree>
    <p:extLst>
      <p:ext uri="{BB962C8B-B14F-4D97-AF65-F5344CB8AC3E}">
        <p14:creationId xmlns:p14="http://schemas.microsoft.com/office/powerpoint/2010/main" val="99211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Quality volume is the amount of water that would runoff the project area during the 1 inch rainfall amount.</a:t>
            </a:r>
          </a:p>
          <a:p>
            <a:r>
              <a:rPr lang="en-US" dirty="0"/>
              <a:t>This is a standard treatment volume in the State stormwater manual and is calculated based on drainage area, impervious area, and constants</a:t>
            </a:r>
          </a:p>
          <a:p>
            <a:r>
              <a:rPr lang="en-US" dirty="0"/>
              <a:t>It calculates how big our treatment area needs to be to treat the water draining to the site. </a:t>
            </a:r>
          </a:p>
          <a:p>
            <a:r>
              <a:rPr lang="en-US" dirty="0"/>
              <a:t>We need this for design</a:t>
            </a:r>
          </a:p>
          <a:p>
            <a:r>
              <a:rPr lang="en-US" dirty="0"/>
              <a:t>Here is an example from the Shelburne Community School raingarden in front of the school</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7</a:t>
            </a:fld>
            <a:endParaRPr lang="en-US" dirty="0"/>
          </a:p>
        </p:txBody>
      </p:sp>
    </p:spTree>
    <p:extLst>
      <p:ext uri="{BB962C8B-B14F-4D97-AF65-F5344CB8AC3E}">
        <p14:creationId xmlns:p14="http://schemas.microsoft.com/office/powerpoint/2010/main" val="1744825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 multiple potential treatment areas with different treatment volumes.</a:t>
            </a:r>
          </a:p>
          <a:p>
            <a:r>
              <a:rPr lang="en-US" dirty="0"/>
              <a:t>Many stormwater treatment areas area built to handle more water than the </a:t>
            </a:r>
            <a:r>
              <a:rPr lang="en-US" dirty="0" err="1"/>
              <a:t>WQv</a:t>
            </a:r>
            <a:r>
              <a:rPr lang="en-US" dirty="0"/>
              <a:t>, which is a minimum.</a:t>
            </a:r>
          </a:p>
          <a:p>
            <a:r>
              <a:rPr lang="en-US" dirty="0"/>
              <a:t>There are also standards for the amount of water you need to infiltrate based on soil type, to recharge groundwater</a:t>
            </a:r>
          </a:p>
          <a:p>
            <a:r>
              <a:rPr lang="en-US" dirty="0"/>
              <a:t>and larger storms where you need to hold the water for a certain amount of time to not increase the peak runoff volume or flow rate</a:t>
            </a:r>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8</a:t>
            </a:fld>
            <a:endParaRPr lang="en-US" dirty="0"/>
          </a:p>
        </p:txBody>
      </p:sp>
    </p:spTree>
    <p:extLst>
      <p:ext uri="{BB962C8B-B14F-4D97-AF65-F5344CB8AC3E}">
        <p14:creationId xmlns:p14="http://schemas.microsoft.com/office/powerpoint/2010/main" val="472844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02368F-B49C-44AA-BD51-9B75DFEE4B06}" type="slidenum">
              <a:rPr lang="en-US" smtClean="0"/>
              <a:pPr>
                <a:defRPr/>
              </a:pPr>
              <a:t>9</a:t>
            </a:fld>
            <a:endParaRPr lang="en-US" dirty="0"/>
          </a:p>
        </p:txBody>
      </p:sp>
    </p:spTree>
    <p:extLst>
      <p:ext uri="{BB962C8B-B14F-4D97-AF65-F5344CB8AC3E}">
        <p14:creationId xmlns:p14="http://schemas.microsoft.com/office/powerpoint/2010/main" val="3466191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3062683-5B9D-4706-B113-CAC7DBCE0353}" type="datetimeFigureOut">
              <a:rPr lang="en-US"/>
              <a:pPr>
                <a:defRPr/>
              </a:pPr>
              <a:t>10/6/2019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79A2E98-F8A4-4B62-8509-B7F42E80CEE2}" type="slidenum">
              <a:rPr lang="en-US"/>
              <a:pPr>
                <a:defRPr/>
              </a:pPr>
              <a:t>‹#›</a:t>
            </a:fld>
            <a:endParaRPr lang="en-US" dirty="0"/>
          </a:p>
        </p:txBody>
      </p:sp>
    </p:spTree>
    <p:extLst>
      <p:ext uri="{BB962C8B-B14F-4D97-AF65-F5344CB8AC3E}">
        <p14:creationId xmlns:p14="http://schemas.microsoft.com/office/powerpoint/2010/main" val="3741110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53DFFE-7290-4C1D-826B-A3380FD228CF}" type="datetimeFigureOut">
              <a:rPr lang="en-US"/>
              <a:pPr>
                <a:defRPr/>
              </a:pPr>
              <a:t>10/6/2019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2B06731-FA83-4BEA-AAAB-D414D7D8B8EE}" type="slidenum">
              <a:rPr lang="en-US"/>
              <a:pPr>
                <a:defRPr/>
              </a:pPr>
              <a:t>‹#›</a:t>
            </a:fld>
            <a:endParaRPr lang="en-US" dirty="0"/>
          </a:p>
        </p:txBody>
      </p:sp>
    </p:spTree>
    <p:extLst>
      <p:ext uri="{BB962C8B-B14F-4D97-AF65-F5344CB8AC3E}">
        <p14:creationId xmlns:p14="http://schemas.microsoft.com/office/powerpoint/2010/main" val="1886534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750254B-780D-4C54-863C-6964C44E6458}" type="datetimeFigureOut">
              <a:rPr lang="en-US"/>
              <a:pPr>
                <a:defRPr/>
              </a:pPr>
              <a:t>10/6/2019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A74C3C2-2B1C-413B-99CA-B1112FF09481}" type="slidenum">
              <a:rPr lang="en-US"/>
              <a:pPr>
                <a:defRPr/>
              </a:pPr>
              <a:t>‹#›</a:t>
            </a:fld>
            <a:endParaRPr lang="en-US" dirty="0"/>
          </a:p>
        </p:txBody>
      </p:sp>
    </p:spTree>
    <p:extLst>
      <p:ext uri="{BB962C8B-B14F-4D97-AF65-F5344CB8AC3E}">
        <p14:creationId xmlns:p14="http://schemas.microsoft.com/office/powerpoint/2010/main" val="3171945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05394341"/>
      </p:ext>
    </p:extLst>
  </p:cSld>
  <p:clrMapOvr>
    <a:masterClrMapping/>
  </p:clrMapOvr>
  <p:transition spd="med" advClick="0" advTm="3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_only">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33400" y="1295400"/>
            <a:ext cx="8077200" cy="4800600"/>
          </a:xfrm>
        </p:spPr>
        <p:txBody>
          <a:bodyPr>
            <a:normAutofit/>
          </a:bodyPr>
          <a:lstStyle>
            <a:lvl1pPr>
              <a:defRPr sz="2400" b="1"/>
            </a:lvl1pPr>
            <a:lvl2pPr>
              <a:defRPr sz="2400" b="1"/>
            </a:lvl2pPr>
            <a:lvl3pPr>
              <a:defRPr sz="2400" b="1"/>
            </a:lvl3pPr>
            <a:lvl4pPr>
              <a:defRPr sz="2400" b="1"/>
            </a:lvl4pPr>
            <a:lvl5pPr>
              <a:defRPr sz="2400"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p:cNvSpPr>
            <a:spLocks noGrp="1"/>
          </p:cNvSpPr>
          <p:nvPr>
            <p:ph type="body" sz="quarter" idx="11" hasCustomPrompt="1"/>
          </p:nvPr>
        </p:nvSpPr>
        <p:spPr>
          <a:xfrm>
            <a:off x="0" y="197645"/>
            <a:ext cx="9144000" cy="649224"/>
          </a:xfrm>
        </p:spPr>
        <p:txBody>
          <a:bodyPr>
            <a:noAutofit/>
          </a:bodyPr>
          <a:lstStyle>
            <a:lvl1pPr marL="400050" indent="0">
              <a:buNone/>
              <a:defRPr sz="3600" baseline="0">
                <a:solidFill>
                  <a:schemeClr val="bg1"/>
                </a:solidFill>
              </a:defRPr>
            </a:lvl1pPr>
          </a:lstStyle>
          <a:p>
            <a:pPr lvl="0"/>
            <a:r>
              <a:rPr lang="en-US" sz="3600" dirty="0"/>
              <a:t>Slide Title</a:t>
            </a:r>
          </a:p>
        </p:txBody>
      </p:sp>
    </p:spTree>
    <p:extLst>
      <p:ext uri="{BB962C8B-B14F-4D97-AF65-F5344CB8AC3E}">
        <p14:creationId xmlns:p14="http://schemas.microsoft.com/office/powerpoint/2010/main" val="111823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91762875"/>
      </p:ext>
    </p:extLst>
  </p:cSld>
  <p:clrMapOvr>
    <a:masterClrMapping/>
  </p:clrMapOvr>
  <p:transition spd="med" advClick="0" advTm="3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0296806-2EB5-4811-887C-ACA680EECF8E}" type="datetimeFigureOut">
              <a:rPr lang="en-US"/>
              <a:pPr>
                <a:defRPr/>
              </a:pPr>
              <a:t>10/6/2019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207FED3-89E9-498E-9018-A4146B375A62}" type="slidenum">
              <a:rPr lang="en-US"/>
              <a:pPr>
                <a:defRPr/>
              </a:pPr>
              <a:t>‹#›</a:t>
            </a:fld>
            <a:endParaRPr lang="en-US" dirty="0"/>
          </a:p>
        </p:txBody>
      </p:sp>
    </p:spTree>
    <p:extLst>
      <p:ext uri="{BB962C8B-B14F-4D97-AF65-F5344CB8AC3E}">
        <p14:creationId xmlns:p14="http://schemas.microsoft.com/office/powerpoint/2010/main" val="2713532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94F19FF-1A2B-4113-92DC-3417C223D9E8}" type="datetimeFigureOut">
              <a:rPr lang="en-US"/>
              <a:pPr>
                <a:defRPr/>
              </a:pPr>
              <a:t>10/6/2019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BE49029-B809-4CB0-B7D2-A9A63E82466C}" type="slidenum">
              <a:rPr lang="en-US"/>
              <a:pPr>
                <a:defRPr/>
              </a:pPr>
              <a:t>‹#›</a:t>
            </a:fld>
            <a:endParaRPr lang="en-US" dirty="0"/>
          </a:p>
        </p:txBody>
      </p:sp>
    </p:spTree>
    <p:extLst>
      <p:ext uri="{BB962C8B-B14F-4D97-AF65-F5344CB8AC3E}">
        <p14:creationId xmlns:p14="http://schemas.microsoft.com/office/powerpoint/2010/main" val="3842248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EFD46E3-6F1B-46E2-8F0D-6B9E20151BA2}" type="datetimeFigureOut">
              <a:rPr lang="en-US"/>
              <a:pPr>
                <a:defRPr/>
              </a:pPr>
              <a:t>10/6/2019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90A7B72-697A-4363-B550-E2BB0C20BAED}" type="slidenum">
              <a:rPr lang="en-US"/>
              <a:pPr>
                <a:defRPr/>
              </a:pPr>
              <a:t>‹#›</a:t>
            </a:fld>
            <a:endParaRPr lang="en-US" dirty="0"/>
          </a:p>
        </p:txBody>
      </p:sp>
    </p:spTree>
    <p:extLst>
      <p:ext uri="{BB962C8B-B14F-4D97-AF65-F5344CB8AC3E}">
        <p14:creationId xmlns:p14="http://schemas.microsoft.com/office/powerpoint/2010/main" val="133692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52CAEA5-83C9-4FE6-AFE4-2C9DF1985145}" type="datetimeFigureOut">
              <a:rPr lang="en-US"/>
              <a:pPr>
                <a:defRPr/>
              </a:pPr>
              <a:t>10/6/2019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AD1E05FA-37BD-4673-9734-6DFC0ABB2E03}" type="slidenum">
              <a:rPr lang="en-US"/>
              <a:pPr>
                <a:defRPr/>
              </a:pPr>
              <a:t>‹#›</a:t>
            </a:fld>
            <a:endParaRPr lang="en-US" dirty="0"/>
          </a:p>
        </p:txBody>
      </p:sp>
    </p:spTree>
    <p:extLst>
      <p:ext uri="{BB962C8B-B14F-4D97-AF65-F5344CB8AC3E}">
        <p14:creationId xmlns:p14="http://schemas.microsoft.com/office/powerpoint/2010/main" val="3227642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148BB79-9514-45D4-8B81-54EB07EB6DFF}" type="datetimeFigureOut">
              <a:rPr lang="en-US"/>
              <a:pPr>
                <a:defRPr/>
              </a:pPr>
              <a:t>10/6/2019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0FED1E2C-90AF-4F41-9151-F96875AED836}" type="slidenum">
              <a:rPr lang="en-US"/>
              <a:pPr>
                <a:defRPr/>
              </a:pPr>
              <a:t>‹#›</a:t>
            </a:fld>
            <a:endParaRPr lang="en-US" dirty="0"/>
          </a:p>
        </p:txBody>
      </p:sp>
    </p:spTree>
    <p:extLst>
      <p:ext uri="{BB962C8B-B14F-4D97-AF65-F5344CB8AC3E}">
        <p14:creationId xmlns:p14="http://schemas.microsoft.com/office/powerpoint/2010/main" val="3720042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BC2183-DD05-4C74-8929-36A7E868B451}" type="datetimeFigureOut">
              <a:rPr lang="en-US"/>
              <a:pPr>
                <a:defRPr/>
              </a:pPr>
              <a:t>10/6/2019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892FC0BC-D2F9-4850-9AD1-B4A369F4306A}" type="slidenum">
              <a:rPr lang="en-US"/>
              <a:pPr>
                <a:defRPr/>
              </a:pPr>
              <a:t>‹#›</a:t>
            </a:fld>
            <a:endParaRPr lang="en-US" dirty="0"/>
          </a:p>
        </p:txBody>
      </p:sp>
    </p:spTree>
    <p:extLst>
      <p:ext uri="{BB962C8B-B14F-4D97-AF65-F5344CB8AC3E}">
        <p14:creationId xmlns:p14="http://schemas.microsoft.com/office/powerpoint/2010/main" val="1558086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0EE413F-7B36-4A4A-A313-7CBDA13C8993}" type="datetimeFigureOut">
              <a:rPr lang="en-US"/>
              <a:pPr>
                <a:defRPr/>
              </a:pPr>
              <a:t>10/6/2019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11C8261-72B8-44DE-A7FE-192E956F00F1}" type="slidenum">
              <a:rPr lang="en-US"/>
              <a:pPr>
                <a:defRPr/>
              </a:pPr>
              <a:t>‹#›</a:t>
            </a:fld>
            <a:endParaRPr lang="en-US" dirty="0"/>
          </a:p>
        </p:txBody>
      </p:sp>
    </p:spTree>
    <p:extLst>
      <p:ext uri="{BB962C8B-B14F-4D97-AF65-F5344CB8AC3E}">
        <p14:creationId xmlns:p14="http://schemas.microsoft.com/office/powerpoint/2010/main" val="1400470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CB24D52-EFA9-45DD-B31F-474FD6F2FDD9}" type="datetimeFigureOut">
              <a:rPr lang="en-US"/>
              <a:pPr>
                <a:defRPr/>
              </a:pPr>
              <a:t>10/6/2019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535CBED-6E86-4FA8-A8FC-50BB7D843614}" type="slidenum">
              <a:rPr lang="en-US"/>
              <a:pPr>
                <a:defRPr/>
              </a:pPr>
              <a:t>‹#›</a:t>
            </a:fld>
            <a:endParaRPr lang="en-US" dirty="0"/>
          </a:p>
        </p:txBody>
      </p:sp>
    </p:spTree>
    <p:extLst>
      <p:ext uri="{BB962C8B-B14F-4D97-AF65-F5344CB8AC3E}">
        <p14:creationId xmlns:p14="http://schemas.microsoft.com/office/powerpoint/2010/main" val="2344405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16A8670-B5B8-4699-A751-60822E00FF08}" type="datetimeFigureOut">
              <a:rPr lang="en-US"/>
              <a:pPr>
                <a:defRPr/>
              </a:pPr>
              <a:t>10/6/2019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3D58A31-1EAE-4C37-B344-E6E65C4BED4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 id="2147483660" r:id="rId12"/>
    <p:sldLayoutId id="2147483663" r:id="rId13"/>
    <p:sldLayoutId id="2147483664"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11.jpe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7.emf"/><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11.jpe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www.uvm.edu/seagrant/sites/default/files/uploads/publication/VTRainGardenManual_Full.pdf" TargetMode="External"/><Relationship Id="rId7" Type="http://schemas.openxmlformats.org/officeDocument/2006/relationships/hyperlink" Target="http://www.unh.edu/unhsc/"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dec.vermont.gov/watershed/stormwater" TargetMode="External"/><Relationship Id="rId5" Type="http://schemas.openxmlformats.org/officeDocument/2006/relationships/hyperlink" Target="http://www.vpic.info/GreenInfrastructureCalculatorsAndSizingTools.html" TargetMode="External"/><Relationship Id="rId4" Type="http://schemas.openxmlformats.org/officeDocument/2006/relationships/hyperlink" Target="https://anrweb.vt.gov/PubDocs/DEC/WSMD/stormwater/docs/sw_LID%20Guide.pdf" TargetMode="External"/><Relationship Id="rId9"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44.emf"/></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11.jpe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47.jpeg"/><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867400"/>
            <a:ext cx="9144000" cy="609600"/>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146" name="Text Box 7"/>
          <p:cNvSpPr txBox="1">
            <a:spLocks noChangeArrowheads="1"/>
          </p:cNvSpPr>
          <p:nvPr/>
        </p:nvSpPr>
        <p:spPr bwMode="auto">
          <a:xfrm>
            <a:off x="152400" y="6019800"/>
            <a:ext cx="8991600" cy="323165"/>
          </a:xfrm>
          <a:prstGeom prst="rect">
            <a:avLst/>
          </a:prstGeom>
          <a:noFill/>
          <a:ln w="9525">
            <a:noFill/>
            <a:miter lim="800000"/>
            <a:headEnd/>
            <a:tailEnd/>
          </a:ln>
        </p:spPr>
        <p:txBody>
          <a:bodyPr wrap="square">
            <a:spAutoFit/>
          </a:bodyPr>
          <a:lstStyle/>
          <a:p>
            <a:pPr algn="r">
              <a:defRPr/>
            </a:pPr>
            <a:r>
              <a:rPr lang="en-US" sz="1500" b="1" dirty="0">
                <a:solidFill>
                  <a:schemeClr val="bg1"/>
                </a:solidFill>
                <a:latin typeface="+mj-lt"/>
              </a:rPr>
              <a:t>Funded by the Lake Champlain Basin Program - L-2019-032 EO AOTS Project</a:t>
            </a:r>
          </a:p>
        </p:txBody>
      </p:sp>
      <p:cxnSp>
        <p:nvCxnSpPr>
          <p:cNvPr id="18" name="Straight Connector 17"/>
          <p:cNvCxnSpPr/>
          <p:nvPr/>
        </p:nvCxnSpPr>
        <p:spPr>
          <a:xfrm>
            <a:off x="1790700" y="4071938"/>
            <a:ext cx="0" cy="179546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Box 23"/>
          <p:cNvSpPr txBox="1">
            <a:spLocks noChangeArrowheads="1"/>
          </p:cNvSpPr>
          <p:nvPr/>
        </p:nvSpPr>
        <p:spPr bwMode="auto">
          <a:xfrm>
            <a:off x="0" y="3429000"/>
            <a:ext cx="9144000" cy="892552"/>
          </a:xfrm>
          <a:prstGeom prst="rect">
            <a:avLst/>
          </a:prstGeom>
          <a:noFill/>
          <a:ln w="9525">
            <a:noFill/>
            <a:miter lim="800000"/>
            <a:headEnd/>
            <a:tailEnd/>
          </a:ln>
        </p:spPr>
        <p:txBody>
          <a:bodyPr>
            <a:spAutoFit/>
          </a:bodyPr>
          <a:lstStyle/>
          <a:p>
            <a:pPr algn="ctr">
              <a:defRPr/>
            </a:pPr>
            <a:endParaRPr lang="en-US" sz="1400" dirty="0">
              <a:solidFill>
                <a:srgbClr val="005596"/>
              </a:solidFill>
              <a:latin typeface="Calibri" pitchFamily="34" charset="0"/>
            </a:endParaRPr>
          </a:p>
          <a:p>
            <a:pPr algn="ctr">
              <a:defRPr/>
            </a:pPr>
            <a:endParaRPr lang="en-US" sz="1400" dirty="0">
              <a:solidFill>
                <a:srgbClr val="005596"/>
              </a:solidFill>
              <a:latin typeface="Calibri" pitchFamily="34" charset="0"/>
            </a:endParaRPr>
          </a:p>
          <a:p>
            <a:pPr algn="ctr">
              <a:defRPr/>
            </a:pPr>
            <a:r>
              <a:rPr lang="en-US" sz="2400" dirty="0">
                <a:solidFill>
                  <a:srgbClr val="005596"/>
                </a:solidFill>
                <a:latin typeface="Calibri" pitchFamily="34" charset="0"/>
              </a:rPr>
              <a:t>Presented By: Jessica Louisos, MS, PE</a:t>
            </a:r>
          </a:p>
        </p:txBody>
      </p:sp>
      <p:cxnSp>
        <p:nvCxnSpPr>
          <p:cNvPr id="19" name="Straight Connector 18"/>
          <p:cNvCxnSpPr/>
          <p:nvPr/>
        </p:nvCxnSpPr>
        <p:spPr>
          <a:xfrm>
            <a:off x="1752600" y="4333875"/>
            <a:ext cx="0" cy="153352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Box 23"/>
          <p:cNvSpPr txBox="1">
            <a:spLocks noChangeArrowheads="1"/>
          </p:cNvSpPr>
          <p:nvPr/>
        </p:nvSpPr>
        <p:spPr bwMode="auto">
          <a:xfrm>
            <a:off x="0" y="1295400"/>
            <a:ext cx="9144000" cy="2123658"/>
          </a:xfrm>
          <a:prstGeom prst="rect">
            <a:avLst/>
          </a:prstGeom>
          <a:noFill/>
          <a:ln w="9525">
            <a:noFill/>
            <a:miter lim="800000"/>
            <a:headEnd/>
            <a:tailEnd/>
          </a:ln>
        </p:spPr>
        <p:txBody>
          <a:bodyPr>
            <a:spAutoFit/>
          </a:bodyPr>
          <a:lstStyle/>
          <a:p>
            <a:pPr algn="ctr">
              <a:defRPr/>
            </a:pPr>
            <a:r>
              <a:rPr lang="en-US" sz="4400" dirty="0">
                <a:solidFill>
                  <a:srgbClr val="005596"/>
                </a:solidFill>
                <a:effectLst>
                  <a:glow>
                    <a:schemeClr val="accent1"/>
                  </a:glow>
                </a:effectLst>
                <a:latin typeface="+mj-lt"/>
              </a:rPr>
              <a:t>Ahead of the Storm</a:t>
            </a:r>
          </a:p>
          <a:p>
            <a:pPr algn="ctr">
              <a:defRPr/>
            </a:pPr>
            <a:r>
              <a:rPr lang="en-US" sz="4400" dirty="0">
                <a:solidFill>
                  <a:srgbClr val="005596"/>
                </a:solidFill>
                <a:effectLst>
                  <a:glow>
                    <a:schemeClr val="accent1"/>
                  </a:glow>
                </a:effectLst>
                <a:latin typeface="+mj-lt"/>
              </a:rPr>
              <a:t>Education and Outreach</a:t>
            </a:r>
          </a:p>
          <a:p>
            <a:pPr algn="ctr">
              <a:defRPr/>
            </a:pPr>
            <a:r>
              <a:rPr lang="en-US" sz="4400" dirty="0">
                <a:solidFill>
                  <a:srgbClr val="005596"/>
                </a:solidFill>
                <a:effectLst>
                  <a:glow>
                    <a:schemeClr val="accent1"/>
                  </a:glow>
                </a:effectLst>
                <a:latin typeface="+mj-lt"/>
              </a:rPr>
              <a:t>Site Design Process</a:t>
            </a:r>
          </a:p>
        </p:txBody>
      </p:sp>
      <p:grpSp>
        <p:nvGrpSpPr>
          <p:cNvPr id="10" name="Group 9"/>
          <p:cNvGrpSpPr>
            <a:grpSpLocks/>
          </p:cNvGrpSpPr>
          <p:nvPr/>
        </p:nvGrpSpPr>
        <p:grpSpPr bwMode="auto">
          <a:xfrm>
            <a:off x="-114299" y="4420674"/>
            <a:ext cx="9422467" cy="1456253"/>
            <a:chOff x="-75881" y="4039091"/>
            <a:chExt cx="9383369" cy="1457488"/>
          </a:xfrm>
        </p:grpSpPr>
        <p:pic>
          <p:nvPicPr>
            <p:cNvPr id="12"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5653346" y="4089138"/>
              <a:ext cx="1792755" cy="1351313"/>
            </a:xfrm>
            <a:prstGeom prst="rect">
              <a:avLst/>
            </a:prstGeom>
            <a:noFill/>
            <a:ln w="9525">
              <a:noFill/>
              <a:miter lim="800000"/>
              <a:headEnd/>
              <a:tailEnd/>
            </a:ln>
          </p:spPr>
        </p:pic>
        <p:pic>
          <p:nvPicPr>
            <p:cNvPr id="13"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3758162" y="4050857"/>
              <a:ext cx="1857241" cy="1399921"/>
            </a:xfrm>
            <a:prstGeom prst="rect">
              <a:avLst/>
            </a:prstGeom>
            <a:noFill/>
            <a:ln w="9525">
              <a:noFill/>
              <a:miter lim="800000"/>
              <a:headEnd/>
              <a:tailEnd/>
            </a:ln>
          </p:spPr>
        </p:pic>
        <p:pic>
          <p:nvPicPr>
            <p:cNvPr id="14"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1821213" y="4044917"/>
              <a:ext cx="1897095" cy="1424077"/>
            </a:xfrm>
            <a:prstGeom prst="rect">
              <a:avLst/>
            </a:prstGeom>
            <a:noFill/>
            <a:ln w="9525">
              <a:noFill/>
              <a:miter lim="800000"/>
              <a:headEnd/>
              <a:tailEnd/>
            </a:ln>
          </p:spPr>
        </p:pic>
        <p:pic>
          <p:nvPicPr>
            <p:cNvPr id="15"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75881" y="4039091"/>
              <a:ext cx="1859153" cy="1401362"/>
            </a:xfrm>
            <a:prstGeom prst="rect">
              <a:avLst/>
            </a:prstGeom>
            <a:noFill/>
            <a:ln w="9525">
              <a:noFill/>
              <a:miter lim="800000"/>
              <a:headEnd/>
              <a:tailEnd/>
            </a:ln>
          </p:spPr>
        </p:pic>
        <p:pic>
          <p:nvPicPr>
            <p:cNvPr id="17"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7488113" y="4069072"/>
              <a:ext cx="1819375" cy="1371379"/>
            </a:xfrm>
            <a:prstGeom prst="rect">
              <a:avLst/>
            </a:prstGeom>
            <a:noFill/>
            <a:ln w="9525">
              <a:noFill/>
              <a:miter lim="800000"/>
              <a:headEnd/>
              <a:tailEnd/>
            </a:ln>
          </p:spPr>
        </p:pic>
        <p:cxnSp>
          <p:nvCxnSpPr>
            <p:cNvPr id="20" name="Straight Connector 19"/>
            <p:cNvCxnSpPr/>
            <p:nvPr/>
          </p:nvCxnSpPr>
          <p:spPr>
            <a:xfrm flipV="1">
              <a:off x="37944" y="5487046"/>
              <a:ext cx="9106056" cy="953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39001" y="142983"/>
            <a:ext cx="1618438" cy="1618438"/>
          </a:xfrm>
          <a:prstGeom prst="rect">
            <a:avLst/>
          </a:prstGeom>
        </p:spPr>
      </p:pic>
      <p:pic>
        <p:nvPicPr>
          <p:cNvPr id="4" name="Picture 3" descr="A close up of a logo&#10;&#10;Description automatically generated">
            <a:extLst>
              <a:ext uri="{FF2B5EF4-FFF2-40B4-BE49-F238E27FC236}">
                <a16:creationId xmlns:a16="http://schemas.microsoft.com/office/drawing/2014/main" id="{DFCD1636-AB52-40C7-BF33-F6C0FA81DFE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76800" y="350054"/>
            <a:ext cx="1058158" cy="1004160"/>
          </a:xfrm>
          <a:prstGeom prst="rect">
            <a:avLst/>
          </a:prstGeom>
        </p:spPr>
      </p:pic>
      <p:pic>
        <p:nvPicPr>
          <p:cNvPr id="7" name="Picture 6" descr="A close up of a book&#10;&#10;Description automatically generated">
            <a:extLst>
              <a:ext uri="{FF2B5EF4-FFF2-40B4-BE49-F238E27FC236}">
                <a16:creationId xmlns:a16="http://schemas.microsoft.com/office/drawing/2014/main" id="{52006A28-4882-41D5-B6AB-2440DFEF34D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24377" y="387857"/>
            <a:ext cx="822684" cy="1004159"/>
          </a:xfrm>
          <a:prstGeom prst="rect">
            <a:avLst/>
          </a:prstGeom>
        </p:spPr>
      </p:pic>
      <p:pic>
        <p:nvPicPr>
          <p:cNvPr id="9" name="Picture 8" descr="A drawing of a face&#10;&#10;Description automatically generated">
            <a:extLst>
              <a:ext uri="{FF2B5EF4-FFF2-40B4-BE49-F238E27FC236}">
                <a16:creationId xmlns:a16="http://schemas.microsoft.com/office/drawing/2014/main" id="{FE30A938-8B10-4308-A5A7-5584D59BB57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1443" y="515035"/>
            <a:ext cx="2663516" cy="631238"/>
          </a:xfrm>
          <a:prstGeom prst="rect">
            <a:avLst/>
          </a:prstGeom>
        </p:spPr>
      </p:pic>
    </p:spTree>
    <p:extLst>
      <p:ext uri="{BB962C8B-B14F-4D97-AF65-F5344CB8AC3E}">
        <p14:creationId xmlns:p14="http://schemas.microsoft.com/office/powerpoint/2010/main" val="912290724"/>
      </p:ext>
    </p:extLst>
  </p:cSld>
  <p:clrMapOvr>
    <a:masterClrMapping/>
  </p:clrMapOvr>
  <p:transition advClick="0"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t>
            </a:r>
            <a:r>
              <a:rPr lang="en-US" sz="32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Ahead of the Storm - Optimal Conservation Practices</a:t>
            </a:r>
          </a:p>
        </p:txBody>
      </p:sp>
      <p:sp>
        <p:nvSpPr>
          <p:cNvPr id="2" name="Text Placeholder 1"/>
          <p:cNvSpPr>
            <a:spLocks noGrp="1"/>
          </p:cNvSpPr>
          <p:nvPr>
            <p:ph type="body" sz="quarter" idx="10"/>
          </p:nvPr>
        </p:nvSpPr>
        <p:spPr>
          <a:xfrm>
            <a:off x="2334576" y="2667000"/>
            <a:ext cx="4465320" cy="2209800"/>
          </a:xfrm>
        </p:spPr>
        <p:txBody>
          <a:bodyPr>
            <a:normAutofit/>
          </a:bodyPr>
          <a:lstStyle/>
          <a:p>
            <a:r>
              <a:rPr lang="en-US" sz="4000" dirty="0"/>
              <a:t>SLOW IT DOWN</a:t>
            </a:r>
          </a:p>
          <a:p>
            <a:r>
              <a:rPr lang="en-US" sz="4000" dirty="0"/>
              <a:t>SPREAD IT OUT</a:t>
            </a:r>
          </a:p>
          <a:p>
            <a:r>
              <a:rPr lang="en-US" sz="4000" dirty="0"/>
              <a:t>SOAK IT IN</a:t>
            </a:r>
          </a:p>
        </p:txBody>
      </p:sp>
      <p:sp>
        <p:nvSpPr>
          <p:cNvPr id="5" name="TextBox 4"/>
          <p:cNvSpPr txBox="1"/>
          <p:nvPr/>
        </p:nvSpPr>
        <p:spPr>
          <a:xfrm>
            <a:off x="1219200" y="1398216"/>
            <a:ext cx="1871859" cy="461665"/>
          </a:xfrm>
          <a:prstGeom prst="rect">
            <a:avLst/>
          </a:prstGeom>
          <a:noFill/>
        </p:spPr>
        <p:txBody>
          <a:bodyPr wrap="none" rtlCol="0">
            <a:spAutoFit/>
          </a:bodyPr>
          <a:lstStyle/>
          <a:p>
            <a:r>
              <a:rPr lang="en-US" sz="2400" dirty="0"/>
              <a:t>The 3 S’s….</a:t>
            </a:r>
          </a:p>
        </p:txBody>
      </p:sp>
      <p:pic>
        <p:nvPicPr>
          <p:cNvPr id="6" name="Picture 5" descr="A drawing of a face&#10;&#10;Description automatically generated">
            <a:extLst>
              <a:ext uri="{FF2B5EF4-FFF2-40B4-BE49-F238E27FC236}">
                <a16:creationId xmlns:a16="http://schemas.microsoft.com/office/drawing/2014/main" id="{08425BBE-5A7F-43FE-9069-D795364A72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8" name="Picture 7" descr="A close up of a book&#10;&#10;Description automatically generated">
            <a:extLst>
              <a:ext uri="{FF2B5EF4-FFF2-40B4-BE49-F238E27FC236}">
                <a16:creationId xmlns:a16="http://schemas.microsoft.com/office/drawing/2014/main" id="{CE97DC37-CA5C-48A7-A88C-764D07EDC6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Tree>
    <p:extLst>
      <p:ext uri="{BB962C8B-B14F-4D97-AF65-F5344CB8AC3E}">
        <p14:creationId xmlns:p14="http://schemas.microsoft.com/office/powerpoint/2010/main" val="36541333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t>
            </a:r>
            <a:r>
              <a:rPr lang="en-US" sz="32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Ahead of the Storm - Selecting Practices</a:t>
            </a:r>
          </a:p>
        </p:txBody>
      </p:sp>
      <p:sp>
        <p:nvSpPr>
          <p:cNvPr id="2" name="Text Placeholder 1"/>
          <p:cNvSpPr>
            <a:spLocks noGrp="1"/>
          </p:cNvSpPr>
          <p:nvPr>
            <p:ph type="body" sz="quarter" idx="10"/>
          </p:nvPr>
        </p:nvSpPr>
        <p:spPr>
          <a:xfrm>
            <a:off x="457200" y="1905000"/>
            <a:ext cx="8382000" cy="3733800"/>
          </a:xfrm>
        </p:spPr>
        <p:txBody>
          <a:bodyPr>
            <a:normAutofit fontScale="77500" lnSpcReduction="20000"/>
          </a:bodyPr>
          <a:lstStyle/>
          <a:p>
            <a:pPr>
              <a:lnSpc>
                <a:spcPct val="200000"/>
              </a:lnSpc>
            </a:pPr>
            <a:r>
              <a:rPr lang="en-US" sz="4000" dirty="0"/>
              <a:t>Best Management Practices (BMP)</a:t>
            </a:r>
          </a:p>
          <a:p>
            <a:pPr>
              <a:lnSpc>
                <a:spcPct val="200000"/>
              </a:lnSpc>
            </a:pPr>
            <a:r>
              <a:rPr lang="en-US" sz="4000" dirty="0"/>
              <a:t>Green Stormwater Infrastructure (GSI)</a:t>
            </a:r>
          </a:p>
          <a:p>
            <a:pPr>
              <a:lnSpc>
                <a:spcPct val="200000"/>
              </a:lnSpc>
            </a:pPr>
            <a:r>
              <a:rPr lang="en-US" sz="4000" dirty="0"/>
              <a:t>Low Impact Design (LID)</a:t>
            </a:r>
          </a:p>
          <a:p>
            <a:pPr>
              <a:lnSpc>
                <a:spcPct val="200000"/>
              </a:lnSpc>
            </a:pPr>
            <a:r>
              <a:rPr lang="en-US" sz="4000" dirty="0"/>
              <a:t>Optimal Conservation Practices (OCP)</a:t>
            </a:r>
          </a:p>
        </p:txBody>
      </p:sp>
      <p:sp>
        <p:nvSpPr>
          <p:cNvPr id="5" name="TextBox 4"/>
          <p:cNvSpPr txBox="1"/>
          <p:nvPr/>
        </p:nvSpPr>
        <p:spPr>
          <a:xfrm>
            <a:off x="533400" y="1398216"/>
            <a:ext cx="4549643" cy="461665"/>
          </a:xfrm>
          <a:prstGeom prst="rect">
            <a:avLst/>
          </a:prstGeom>
          <a:noFill/>
        </p:spPr>
        <p:txBody>
          <a:bodyPr wrap="none" rtlCol="0">
            <a:spAutoFit/>
          </a:bodyPr>
          <a:lstStyle/>
          <a:p>
            <a:r>
              <a:rPr lang="en-US" sz="2400" dirty="0"/>
              <a:t>Stormwater Practice Definitions</a:t>
            </a:r>
          </a:p>
        </p:txBody>
      </p:sp>
      <p:pic>
        <p:nvPicPr>
          <p:cNvPr id="6" name="Picture 5" descr="A drawing of a face&#10;&#10;Description automatically generated">
            <a:extLst>
              <a:ext uri="{FF2B5EF4-FFF2-40B4-BE49-F238E27FC236}">
                <a16:creationId xmlns:a16="http://schemas.microsoft.com/office/drawing/2014/main" id="{08425BBE-5A7F-43FE-9069-D795364A72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8" name="Picture 7" descr="A close up of a book&#10;&#10;Description automatically generated">
            <a:extLst>
              <a:ext uri="{FF2B5EF4-FFF2-40B4-BE49-F238E27FC236}">
                <a16:creationId xmlns:a16="http://schemas.microsoft.com/office/drawing/2014/main" id="{CE97DC37-CA5C-48A7-A88C-764D07EDC6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Tree>
    <p:extLst>
      <p:ext uri="{BB962C8B-B14F-4D97-AF65-F5344CB8AC3E}">
        <p14:creationId xmlns:p14="http://schemas.microsoft.com/office/powerpoint/2010/main" val="16231868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t>
            </a:r>
            <a:r>
              <a:rPr lang="en-US" sz="3200" dirty="0" err="1">
                <a:solidFill>
                  <a:schemeClr val="bg1"/>
                </a:solidFill>
                <a:effectLst>
                  <a:glow>
                    <a:schemeClr val="accent1"/>
                  </a:glow>
                  <a:outerShdw blurRad="127000" dist="50800" dir="5400000" algn="ctr" rotWithShape="0">
                    <a:schemeClr val="bg1">
                      <a:lumMod val="50000"/>
                    </a:schemeClr>
                  </a:outerShdw>
                </a:effectLst>
                <a:latin typeface="Calibri" pitchFamily="34" charset="0"/>
              </a:rPr>
              <a:t>Rainbarrel</a:t>
            </a:r>
            <a:r>
              <a:rPr lang="en-US" sz="32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 Cistern</a:t>
            </a:r>
          </a:p>
        </p:txBody>
      </p:sp>
      <p:pic>
        <p:nvPicPr>
          <p:cNvPr id="4" name="Picture 3"/>
          <p:cNvPicPr>
            <a:picLocks noChangeAspect="1"/>
          </p:cNvPicPr>
          <p:nvPr/>
        </p:nvPicPr>
        <p:blipFill>
          <a:blip r:embed="rId3"/>
          <a:stretch>
            <a:fillRect/>
          </a:stretch>
        </p:blipFill>
        <p:spPr>
          <a:xfrm>
            <a:off x="4114230" y="914400"/>
            <a:ext cx="4995999" cy="3641819"/>
          </a:xfrm>
          <a:prstGeom prst="rect">
            <a:avLst/>
          </a:prstGeom>
        </p:spPr>
      </p:pic>
      <p:pic>
        <p:nvPicPr>
          <p:cNvPr id="6" name="Picture 5"/>
          <p:cNvPicPr>
            <a:picLocks noChangeAspect="1"/>
          </p:cNvPicPr>
          <p:nvPr/>
        </p:nvPicPr>
        <p:blipFill>
          <a:blip r:embed="rId4"/>
          <a:stretch>
            <a:fillRect/>
          </a:stretch>
        </p:blipFill>
        <p:spPr>
          <a:xfrm>
            <a:off x="137110" y="3299797"/>
            <a:ext cx="4724401" cy="3537421"/>
          </a:xfrm>
          <a:prstGeom prst="rect">
            <a:avLst/>
          </a:prstGeom>
        </p:spPr>
      </p:pic>
      <p:sp>
        <p:nvSpPr>
          <p:cNvPr id="10" name="TextBox 9"/>
          <p:cNvSpPr txBox="1"/>
          <p:nvPr/>
        </p:nvSpPr>
        <p:spPr>
          <a:xfrm>
            <a:off x="4878829" y="4572000"/>
            <a:ext cx="4533900" cy="276999"/>
          </a:xfrm>
          <a:prstGeom prst="rect">
            <a:avLst/>
          </a:prstGeom>
          <a:noFill/>
        </p:spPr>
        <p:txBody>
          <a:bodyPr wrap="square" rtlCol="0">
            <a:spAutoFit/>
          </a:bodyPr>
          <a:lstStyle/>
          <a:p>
            <a:r>
              <a:rPr lang="en-US" sz="1200" dirty="0"/>
              <a:t>Vermont LID Manual, VTDEC, 2010</a:t>
            </a:r>
          </a:p>
        </p:txBody>
      </p:sp>
      <p:pic>
        <p:nvPicPr>
          <p:cNvPr id="8" name="Picture 7" descr="A drawing of a face&#10;&#10;Description automatically generated">
            <a:extLst>
              <a:ext uri="{FF2B5EF4-FFF2-40B4-BE49-F238E27FC236}">
                <a16:creationId xmlns:a16="http://schemas.microsoft.com/office/drawing/2014/main" id="{95797C86-A433-4511-A29D-8B22FE4B71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9" name="Picture 8" descr="A close up of a book&#10;&#10;Description automatically generated">
            <a:extLst>
              <a:ext uri="{FF2B5EF4-FFF2-40B4-BE49-F238E27FC236}">
                <a16:creationId xmlns:a16="http://schemas.microsoft.com/office/drawing/2014/main" id="{CBD6382C-2FFC-446E-9C0B-FBDFDC01E9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Tree>
    <p:extLst>
      <p:ext uri="{BB962C8B-B14F-4D97-AF65-F5344CB8AC3E}">
        <p14:creationId xmlns:p14="http://schemas.microsoft.com/office/powerpoint/2010/main" val="313891459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t>
            </a:r>
            <a:r>
              <a:rPr lang="en-US" sz="32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Pervious Pavement or Concrete</a:t>
            </a:r>
          </a:p>
        </p:txBody>
      </p:sp>
      <p:pic>
        <p:nvPicPr>
          <p:cNvPr id="7" name="Picture 2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1320" y="6369239"/>
            <a:ext cx="2152967" cy="412561"/>
          </a:xfrm>
          <a:prstGeom prst="rect">
            <a:avLst/>
          </a:prstGeom>
          <a:noFill/>
          <a:ln w="9525">
            <a:noFill/>
            <a:miter lim="800000"/>
            <a:headEnd/>
            <a:tailEnd/>
          </a:ln>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 y="990600"/>
            <a:ext cx="6705600" cy="5029200"/>
          </a:xfrm>
          <a:prstGeom prst="rect">
            <a:avLst/>
          </a:prstGeom>
        </p:spPr>
      </p:pic>
      <p:sp>
        <p:nvSpPr>
          <p:cNvPr id="8" name="TextBox 7"/>
          <p:cNvSpPr txBox="1"/>
          <p:nvPr/>
        </p:nvSpPr>
        <p:spPr>
          <a:xfrm>
            <a:off x="228600" y="6019800"/>
            <a:ext cx="4533900" cy="461665"/>
          </a:xfrm>
          <a:prstGeom prst="rect">
            <a:avLst/>
          </a:prstGeom>
          <a:noFill/>
        </p:spPr>
        <p:txBody>
          <a:bodyPr wrap="square" rtlCol="0">
            <a:spAutoFit/>
          </a:bodyPr>
          <a:lstStyle/>
          <a:p>
            <a:r>
              <a:rPr lang="en-US" sz="1200" dirty="0"/>
              <a:t>Dartmouth College, Connecticut River Edge, Hanover, NH, Summer 2013</a:t>
            </a:r>
          </a:p>
        </p:txBody>
      </p:sp>
    </p:spTree>
    <p:extLst>
      <p:ext uri="{BB962C8B-B14F-4D97-AF65-F5344CB8AC3E}">
        <p14:creationId xmlns:p14="http://schemas.microsoft.com/office/powerpoint/2010/main" val="161946063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1320" y="6369239"/>
            <a:ext cx="2152967" cy="412561"/>
          </a:xfrm>
          <a:prstGeom prst="rect">
            <a:avLst/>
          </a:prstGeom>
          <a:noFill/>
          <a:ln w="9525">
            <a:noFill/>
            <a:miter lim="800000"/>
            <a:headEnd/>
            <a:tailEnd/>
          </a:ln>
        </p:spPr>
      </p:pic>
      <p:pic>
        <p:nvPicPr>
          <p:cNvPr id="6" name="Picture 5">
            <a:extLst>
              <a:ext uri="{FF2B5EF4-FFF2-40B4-BE49-F238E27FC236}">
                <a16:creationId xmlns:a16="http://schemas.microsoft.com/office/drawing/2014/main" id="{33626322-9DF8-4FC3-904B-6DC35EB46B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0" y="0"/>
            <a:ext cx="9153939" cy="6865454"/>
          </a:xfrm>
          <a:prstGeom prst="rect">
            <a:avLst/>
          </a:prstGeom>
        </p:spPr>
      </p:pic>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t>
            </a:r>
            <a:r>
              <a:rPr lang="en-US" sz="32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Riparian Buffer Planting / Reforestation</a:t>
            </a:r>
          </a:p>
        </p:txBody>
      </p:sp>
      <p:sp>
        <p:nvSpPr>
          <p:cNvPr id="8" name="TextBox 7"/>
          <p:cNvSpPr txBox="1"/>
          <p:nvPr/>
        </p:nvSpPr>
        <p:spPr>
          <a:xfrm>
            <a:off x="228600" y="6019800"/>
            <a:ext cx="4533900" cy="738664"/>
          </a:xfrm>
          <a:prstGeom prst="rect">
            <a:avLst/>
          </a:prstGeom>
          <a:noFill/>
        </p:spPr>
        <p:txBody>
          <a:bodyPr wrap="square" rtlCol="0">
            <a:spAutoFit/>
          </a:bodyPr>
          <a:lstStyle/>
          <a:p>
            <a:r>
              <a:rPr lang="en-US" sz="1400" dirty="0">
                <a:solidFill>
                  <a:schemeClr val="bg1"/>
                </a:solidFill>
              </a:rPr>
              <a:t>Lewis Creek</a:t>
            </a:r>
          </a:p>
          <a:p>
            <a:r>
              <a:rPr lang="en-US" sz="1400" dirty="0" err="1">
                <a:solidFill>
                  <a:schemeClr val="bg1"/>
                </a:solidFill>
              </a:rPr>
              <a:t>Starksboro</a:t>
            </a:r>
            <a:r>
              <a:rPr lang="en-US" sz="1400" dirty="0">
                <a:solidFill>
                  <a:schemeClr val="bg1"/>
                </a:solidFill>
              </a:rPr>
              <a:t>, Vermont</a:t>
            </a:r>
          </a:p>
          <a:p>
            <a:r>
              <a:rPr lang="en-US" sz="1400" dirty="0">
                <a:solidFill>
                  <a:schemeClr val="bg1"/>
                </a:solidFill>
              </a:rPr>
              <a:t>Terry Dinnan, 2005</a:t>
            </a:r>
          </a:p>
        </p:txBody>
      </p:sp>
    </p:spTree>
    <p:extLst>
      <p:ext uri="{BB962C8B-B14F-4D97-AF65-F5344CB8AC3E}">
        <p14:creationId xmlns:p14="http://schemas.microsoft.com/office/powerpoint/2010/main" val="400398749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th with trees on the side of a road&#10;&#10;Description automatically generated">
            <a:extLst>
              <a:ext uri="{FF2B5EF4-FFF2-40B4-BE49-F238E27FC236}">
                <a16:creationId xmlns:a16="http://schemas.microsoft.com/office/drawing/2014/main" id="{1CED120E-1A5B-4955-A47A-52DEAE8304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t>
            </a:r>
            <a:r>
              <a:rPr lang="en-US" sz="32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Disconnection to Vegetated Buffer or Filter Strip</a:t>
            </a:r>
          </a:p>
        </p:txBody>
      </p:sp>
      <p:sp>
        <p:nvSpPr>
          <p:cNvPr id="9" name="TextBox 8">
            <a:extLst>
              <a:ext uri="{FF2B5EF4-FFF2-40B4-BE49-F238E27FC236}">
                <a16:creationId xmlns:a16="http://schemas.microsoft.com/office/drawing/2014/main" id="{CB97867C-6D88-4A95-BD0D-261E372F519F}"/>
              </a:ext>
            </a:extLst>
          </p:cNvPr>
          <p:cNvSpPr txBox="1"/>
          <p:nvPr/>
        </p:nvSpPr>
        <p:spPr>
          <a:xfrm>
            <a:off x="7086600" y="1676400"/>
            <a:ext cx="2133600" cy="523220"/>
          </a:xfrm>
          <a:prstGeom prst="rect">
            <a:avLst/>
          </a:prstGeom>
          <a:noFill/>
        </p:spPr>
        <p:txBody>
          <a:bodyPr wrap="square" rtlCol="0">
            <a:spAutoFit/>
          </a:bodyPr>
          <a:lstStyle/>
          <a:p>
            <a:r>
              <a:rPr lang="en-US" sz="1400" dirty="0"/>
              <a:t>Hinesburg Town Garage</a:t>
            </a:r>
          </a:p>
          <a:p>
            <a:r>
              <a:rPr lang="en-US" sz="1400" dirty="0"/>
              <a:t>November 2018</a:t>
            </a:r>
          </a:p>
        </p:txBody>
      </p:sp>
      <p:pic>
        <p:nvPicPr>
          <p:cNvPr id="10" name="Picture 9" descr="A drawing of a face&#10;&#10;Description automatically generated">
            <a:extLst>
              <a:ext uri="{FF2B5EF4-FFF2-40B4-BE49-F238E27FC236}">
                <a16:creationId xmlns:a16="http://schemas.microsoft.com/office/drawing/2014/main" id="{29DBC8B6-CFEC-4A83-B9CD-F71A58CF31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11" name="Picture 10" descr="A close up of a book&#10;&#10;Description automatically generated">
            <a:extLst>
              <a:ext uri="{FF2B5EF4-FFF2-40B4-BE49-F238E27FC236}">
                <a16:creationId xmlns:a16="http://schemas.microsoft.com/office/drawing/2014/main" id="{F731A7EB-C7BE-45C9-96B4-56B70D3F3A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79674" y="6116998"/>
            <a:ext cx="554800" cy="677183"/>
          </a:xfrm>
          <a:prstGeom prst="rect">
            <a:avLst/>
          </a:prstGeom>
        </p:spPr>
      </p:pic>
    </p:spTree>
    <p:extLst>
      <p:ext uri="{BB962C8B-B14F-4D97-AF65-F5344CB8AC3E}">
        <p14:creationId xmlns:p14="http://schemas.microsoft.com/office/powerpoint/2010/main" val="113646875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t>
            </a:r>
            <a:r>
              <a:rPr lang="en-US" sz="32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Raingarden / Bio-Retention</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8600" y="940867"/>
            <a:ext cx="5058782" cy="3794086"/>
          </a:xfrm>
          <a:prstGeom prst="rect">
            <a:avLst/>
          </a:prstGeom>
        </p:spPr>
      </p:pic>
      <p:sp>
        <p:nvSpPr>
          <p:cNvPr id="10" name="TextBox 9"/>
          <p:cNvSpPr txBox="1"/>
          <p:nvPr/>
        </p:nvSpPr>
        <p:spPr>
          <a:xfrm>
            <a:off x="5105401" y="4752201"/>
            <a:ext cx="4008292" cy="276999"/>
          </a:xfrm>
          <a:prstGeom prst="rect">
            <a:avLst/>
          </a:prstGeom>
          <a:noFill/>
        </p:spPr>
        <p:txBody>
          <a:bodyPr wrap="square" rtlCol="0">
            <a:spAutoFit/>
          </a:bodyPr>
          <a:lstStyle/>
          <a:p>
            <a:r>
              <a:rPr lang="en-US" sz="1200" dirty="0"/>
              <a:t>Town Property, Silver Street, Hinesburg, Summer 2014</a:t>
            </a:r>
          </a:p>
        </p:txBody>
      </p:sp>
      <p:pic>
        <p:nvPicPr>
          <p:cNvPr id="11" name="Picture 10" descr="A drawing of a face&#10;&#10;Description automatically generated">
            <a:extLst>
              <a:ext uri="{FF2B5EF4-FFF2-40B4-BE49-F238E27FC236}">
                <a16:creationId xmlns:a16="http://schemas.microsoft.com/office/drawing/2014/main" id="{16DF0CD7-2A76-43DE-B22B-23759D19DB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12" name="Picture 11" descr="A close up of a book&#10;&#10;Description automatically generated">
            <a:extLst>
              <a:ext uri="{FF2B5EF4-FFF2-40B4-BE49-F238E27FC236}">
                <a16:creationId xmlns:a16="http://schemas.microsoft.com/office/drawing/2014/main" id="{3B669B62-4C0B-43F5-9ABE-2C321537E0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79674" y="6116998"/>
            <a:ext cx="554800" cy="677183"/>
          </a:xfrm>
          <a:prstGeom prst="rect">
            <a:avLst/>
          </a:prstGeom>
        </p:spPr>
      </p:pic>
      <p:pic>
        <p:nvPicPr>
          <p:cNvPr id="3" name="Picture 2" descr="A green and white street sign sitting on the grass&#10;&#10;Description automatically generated">
            <a:extLst>
              <a:ext uri="{FF2B5EF4-FFF2-40B4-BE49-F238E27FC236}">
                <a16:creationId xmlns:a16="http://schemas.microsoft.com/office/drawing/2014/main" id="{38F11E92-BCAE-42EE-8034-77D155550D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308" y="3139302"/>
            <a:ext cx="4887686" cy="3665765"/>
          </a:xfrm>
          <a:prstGeom prst="rect">
            <a:avLst/>
          </a:prstGeom>
        </p:spPr>
      </p:pic>
      <p:sp>
        <p:nvSpPr>
          <p:cNvPr id="13" name="TextBox 12">
            <a:extLst>
              <a:ext uri="{FF2B5EF4-FFF2-40B4-BE49-F238E27FC236}">
                <a16:creationId xmlns:a16="http://schemas.microsoft.com/office/drawing/2014/main" id="{9F8F4BD0-A493-4CF1-BD82-444780C82CC0}"/>
              </a:ext>
            </a:extLst>
          </p:cNvPr>
          <p:cNvSpPr txBox="1"/>
          <p:nvPr/>
        </p:nvSpPr>
        <p:spPr>
          <a:xfrm>
            <a:off x="228600" y="2771001"/>
            <a:ext cx="3583147" cy="276999"/>
          </a:xfrm>
          <a:prstGeom prst="rect">
            <a:avLst/>
          </a:prstGeom>
          <a:noFill/>
        </p:spPr>
        <p:txBody>
          <a:bodyPr wrap="square" rtlCol="0">
            <a:spAutoFit/>
          </a:bodyPr>
          <a:lstStyle/>
          <a:p>
            <a:r>
              <a:rPr lang="en-US" sz="1200" dirty="0"/>
              <a:t>A Family’s Home, Charlotte, Summer 2018</a:t>
            </a:r>
          </a:p>
        </p:txBody>
      </p:sp>
    </p:spTree>
    <p:extLst>
      <p:ext uri="{BB962C8B-B14F-4D97-AF65-F5344CB8AC3E}">
        <p14:creationId xmlns:p14="http://schemas.microsoft.com/office/powerpoint/2010/main" val="137427968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t>
            </a:r>
            <a:r>
              <a:rPr lang="en-US" sz="32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Infiltration Trench</a:t>
            </a:r>
          </a:p>
        </p:txBody>
      </p:sp>
      <p:pic>
        <p:nvPicPr>
          <p:cNvPr id="7" name="Picture 2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1320" y="6369239"/>
            <a:ext cx="2152967" cy="412561"/>
          </a:xfrm>
          <a:prstGeom prst="rect">
            <a:avLst/>
          </a:prstGeom>
          <a:noFill/>
          <a:ln w="9525">
            <a:noFill/>
            <a:miter lim="800000"/>
            <a:headEnd/>
            <a:tailEnd/>
          </a:ln>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990600"/>
            <a:ext cx="5608492" cy="4206369"/>
          </a:xfrm>
          <a:prstGeom prst="rect">
            <a:avLst/>
          </a:prstGeom>
        </p:spPr>
      </p:pic>
      <p:sp>
        <p:nvSpPr>
          <p:cNvPr id="8" name="TextBox 7"/>
          <p:cNvSpPr txBox="1"/>
          <p:nvPr/>
        </p:nvSpPr>
        <p:spPr>
          <a:xfrm>
            <a:off x="228600" y="5326638"/>
            <a:ext cx="4533900" cy="276999"/>
          </a:xfrm>
          <a:prstGeom prst="rect">
            <a:avLst/>
          </a:prstGeom>
          <a:noFill/>
        </p:spPr>
        <p:txBody>
          <a:bodyPr wrap="square" rtlCol="0">
            <a:spAutoFit/>
          </a:bodyPr>
          <a:lstStyle/>
          <a:p>
            <a:r>
              <a:rPr lang="en-US" sz="1200" dirty="0"/>
              <a:t>Brook Lane, Shelburne, Vermont, Summer 2016</a:t>
            </a:r>
          </a:p>
        </p:txBody>
      </p:sp>
      <p:pic>
        <p:nvPicPr>
          <p:cNvPr id="3" name="Picture 2"/>
          <p:cNvPicPr>
            <a:picLocks noChangeAspect="1"/>
          </p:cNvPicPr>
          <p:nvPr/>
        </p:nvPicPr>
        <p:blipFill>
          <a:blip r:embed="rId5"/>
          <a:stretch>
            <a:fillRect/>
          </a:stretch>
        </p:blipFill>
        <p:spPr>
          <a:xfrm>
            <a:off x="4229100" y="3587723"/>
            <a:ext cx="4905374" cy="3306598"/>
          </a:xfrm>
          <a:prstGeom prst="rect">
            <a:avLst/>
          </a:prstGeom>
        </p:spPr>
      </p:pic>
    </p:spTree>
    <p:extLst>
      <p:ext uri="{BB962C8B-B14F-4D97-AF65-F5344CB8AC3E}">
        <p14:creationId xmlns:p14="http://schemas.microsoft.com/office/powerpoint/2010/main" val="276207289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t>
            </a:r>
            <a:r>
              <a:rPr lang="en-US" sz="32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Infiltration Galleries</a:t>
            </a:r>
          </a:p>
        </p:txBody>
      </p:sp>
      <p:sp>
        <p:nvSpPr>
          <p:cNvPr id="8" name="TextBox 7"/>
          <p:cNvSpPr txBox="1"/>
          <p:nvPr/>
        </p:nvSpPr>
        <p:spPr>
          <a:xfrm>
            <a:off x="1035626" y="6403875"/>
            <a:ext cx="5517573" cy="276999"/>
          </a:xfrm>
          <a:prstGeom prst="rect">
            <a:avLst/>
          </a:prstGeom>
          <a:noFill/>
        </p:spPr>
        <p:txBody>
          <a:bodyPr wrap="square" rtlCol="0">
            <a:spAutoFit/>
          </a:bodyPr>
          <a:lstStyle/>
          <a:p>
            <a:r>
              <a:rPr lang="en-US" sz="1200" dirty="0" err="1"/>
              <a:t>Hullcrest</a:t>
            </a:r>
            <a:r>
              <a:rPr lang="en-US" sz="1200" dirty="0"/>
              <a:t> Road, Shelburne, Vermont, Summer 2012, photo by: Bernie Gagnon</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6800" y="882839"/>
            <a:ext cx="7315200" cy="5486400"/>
          </a:xfrm>
          <a:prstGeom prst="rect">
            <a:avLst/>
          </a:prstGeom>
        </p:spPr>
      </p:pic>
      <p:pic>
        <p:nvPicPr>
          <p:cNvPr id="6" name="Picture 5" descr="A drawing of a face&#10;&#10;Description automatically generated">
            <a:extLst>
              <a:ext uri="{FF2B5EF4-FFF2-40B4-BE49-F238E27FC236}">
                <a16:creationId xmlns:a16="http://schemas.microsoft.com/office/drawing/2014/main" id="{2F68B25E-E660-441D-B284-0684054C9C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9" name="Picture 8" descr="A close up of a book&#10;&#10;Description automatically generated">
            <a:extLst>
              <a:ext uri="{FF2B5EF4-FFF2-40B4-BE49-F238E27FC236}">
                <a16:creationId xmlns:a16="http://schemas.microsoft.com/office/drawing/2014/main" id="{5CFFC4DB-9746-4E22-87E5-EF4FD53A06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Tree>
    <p:extLst>
      <p:ext uri="{BB962C8B-B14F-4D97-AF65-F5344CB8AC3E}">
        <p14:creationId xmlns:p14="http://schemas.microsoft.com/office/powerpoint/2010/main" val="197701091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t>
            </a:r>
            <a:r>
              <a:rPr lang="en-US" sz="32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Green Roofs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 y="976467"/>
            <a:ext cx="7158036" cy="5368527"/>
          </a:xfrm>
          <a:prstGeom prst="rect">
            <a:avLst/>
          </a:prstGeom>
        </p:spPr>
      </p:pic>
      <p:sp>
        <p:nvSpPr>
          <p:cNvPr id="8" name="TextBox 7"/>
          <p:cNvSpPr txBox="1"/>
          <p:nvPr/>
        </p:nvSpPr>
        <p:spPr>
          <a:xfrm>
            <a:off x="762000" y="6372090"/>
            <a:ext cx="4533900" cy="276999"/>
          </a:xfrm>
          <a:prstGeom prst="rect">
            <a:avLst/>
          </a:prstGeom>
          <a:noFill/>
        </p:spPr>
        <p:txBody>
          <a:bodyPr wrap="square" rtlCol="0">
            <a:spAutoFit/>
          </a:bodyPr>
          <a:lstStyle/>
          <a:p>
            <a:r>
              <a:rPr lang="en-US" sz="1200" dirty="0"/>
              <a:t>UVM Aiken Building, photo taken June 2013</a:t>
            </a:r>
          </a:p>
        </p:txBody>
      </p:sp>
      <p:pic>
        <p:nvPicPr>
          <p:cNvPr id="6" name="Picture 5" descr="A drawing of a face&#10;&#10;Description automatically generated">
            <a:extLst>
              <a:ext uri="{FF2B5EF4-FFF2-40B4-BE49-F238E27FC236}">
                <a16:creationId xmlns:a16="http://schemas.microsoft.com/office/drawing/2014/main" id="{17D5346C-BA09-491F-8E5A-CE6D8A1C9D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9" name="Picture 8" descr="A close up of a book&#10;&#10;Description automatically generated">
            <a:extLst>
              <a:ext uri="{FF2B5EF4-FFF2-40B4-BE49-F238E27FC236}">
                <a16:creationId xmlns:a16="http://schemas.microsoft.com/office/drawing/2014/main" id="{B5B07FF4-53AF-4CE4-B712-C4799F86E0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Tree>
    <p:extLst>
      <p:ext uri="{BB962C8B-B14F-4D97-AF65-F5344CB8AC3E}">
        <p14:creationId xmlns:p14="http://schemas.microsoft.com/office/powerpoint/2010/main" val="69508836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Review </a:t>
            </a:r>
            <a:r>
              <a:rPr lang="en-US" sz="32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Site Assessment – </a:t>
            </a:r>
          </a:p>
        </p:txBody>
      </p:sp>
      <p:sp>
        <p:nvSpPr>
          <p:cNvPr id="2" name="Text Placeholder 1"/>
          <p:cNvSpPr>
            <a:spLocks noGrp="1"/>
          </p:cNvSpPr>
          <p:nvPr>
            <p:ph type="body" sz="quarter" idx="10"/>
          </p:nvPr>
        </p:nvSpPr>
        <p:spPr>
          <a:xfrm>
            <a:off x="914400" y="1295400"/>
            <a:ext cx="7239000" cy="4769039"/>
          </a:xfrm>
        </p:spPr>
        <p:txBody>
          <a:bodyPr>
            <a:normAutofit fontScale="85000" lnSpcReduction="10000"/>
          </a:bodyPr>
          <a:lstStyle/>
          <a:p>
            <a:r>
              <a:rPr lang="en-US" sz="4000" dirty="0"/>
              <a:t>Finish site assessment</a:t>
            </a:r>
          </a:p>
          <a:p>
            <a:pPr lvl="1"/>
            <a:r>
              <a:rPr lang="en-US" sz="4000" dirty="0"/>
              <a:t>Flow path lines</a:t>
            </a:r>
          </a:p>
          <a:p>
            <a:pPr lvl="1"/>
            <a:r>
              <a:rPr lang="en-US" sz="4000" dirty="0"/>
              <a:t>Erosion areas</a:t>
            </a:r>
          </a:p>
          <a:p>
            <a:pPr lvl="1"/>
            <a:r>
              <a:rPr lang="en-US" sz="4000" dirty="0"/>
              <a:t>Existing stormwater infrastructure</a:t>
            </a:r>
          </a:p>
          <a:p>
            <a:pPr lvl="1"/>
            <a:r>
              <a:rPr lang="en-US" sz="4000" dirty="0"/>
              <a:t>Notes on impervious and </a:t>
            </a:r>
            <a:r>
              <a:rPr lang="en-US" sz="4000" dirty="0" err="1"/>
              <a:t>landuse</a:t>
            </a:r>
            <a:endParaRPr lang="en-US" sz="4000" dirty="0"/>
          </a:p>
          <a:p>
            <a:pPr lvl="1"/>
            <a:r>
              <a:rPr lang="en-US" sz="4000" dirty="0"/>
              <a:t>Think about constraints</a:t>
            </a:r>
          </a:p>
          <a:p>
            <a:r>
              <a:rPr lang="en-US" sz="4000" dirty="0"/>
              <a:t>Identified problem areas</a:t>
            </a:r>
          </a:p>
          <a:p>
            <a:r>
              <a:rPr lang="en-US" sz="4000" dirty="0"/>
              <a:t>Identified potential treatment areas</a:t>
            </a:r>
          </a:p>
        </p:txBody>
      </p:sp>
      <p:pic>
        <p:nvPicPr>
          <p:cNvPr id="9" name="Picture 8" descr="A drawing of a face&#10;&#10;Description automatically generated">
            <a:extLst>
              <a:ext uri="{FF2B5EF4-FFF2-40B4-BE49-F238E27FC236}">
                <a16:creationId xmlns:a16="http://schemas.microsoft.com/office/drawing/2014/main" id="{3BB32890-2672-4C51-A35F-68D8D6EE3A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10" name="Picture 9" descr="A close up of a book&#10;&#10;Description automatically generated">
            <a:extLst>
              <a:ext uri="{FF2B5EF4-FFF2-40B4-BE49-F238E27FC236}">
                <a16:creationId xmlns:a16="http://schemas.microsoft.com/office/drawing/2014/main" id="{826313EB-75F0-4DD8-8214-9FAEAB1F57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Tree>
    <p:extLst>
      <p:ext uri="{BB962C8B-B14F-4D97-AF65-F5344CB8AC3E}">
        <p14:creationId xmlns:p14="http://schemas.microsoft.com/office/powerpoint/2010/main" val="38184934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t>
            </a:r>
            <a:r>
              <a:rPr lang="en-US" sz="32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Constructed Wetland</a:t>
            </a:r>
          </a:p>
        </p:txBody>
      </p:sp>
      <p:pic>
        <p:nvPicPr>
          <p:cNvPr id="8" name="Picture 2" descr="http://www.wef.org/uploadedImages/Access_Water_Knowledge/Stormwater_and_Wet_Weather/Stormwater_Reports/P618219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352800"/>
            <a:ext cx="5549899" cy="41624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8524" y="888538"/>
            <a:ext cx="6671142" cy="2769062"/>
          </a:xfrm>
          <a:prstGeom prst="rect">
            <a:avLst/>
          </a:prstGeom>
        </p:spPr>
      </p:pic>
      <p:sp>
        <p:nvSpPr>
          <p:cNvPr id="3" name="TextBox 2"/>
          <p:cNvSpPr txBox="1"/>
          <p:nvPr/>
        </p:nvSpPr>
        <p:spPr>
          <a:xfrm>
            <a:off x="6496482" y="3429000"/>
            <a:ext cx="2266518" cy="276999"/>
          </a:xfrm>
          <a:prstGeom prst="rect">
            <a:avLst/>
          </a:prstGeom>
          <a:noFill/>
        </p:spPr>
        <p:txBody>
          <a:bodyPr wrap="none" rtlCol="0">
            <a:spAutoFit/>
          </a:bodyPr>
          <a:lstStyle/>
          <a:p>
            <a:r>
              <a:rPr lang="en-US" sz="1200" dirty="0"/>
              <a:t>UNH Stormwater Center, 2009</a:t>
            </a:r>
          </a:p>
        </p:txBody>
      </p:sp>
      <p:pic>
        <p:nvPicPr>
          <p:cNvPr id="9" name="Picture 8" descr="A drawing of a face&#10;&#10;Description automatically generated">
            <a:extLst>
              <a:ext uri="{FF2B5EF4-FFF2-40B4-BE49-F238E27FC236}">
                <a16:creationId xmlns:a16="http://schemas.microsoft.com/office/drawing/2014/main" id="{3EB47D0D-6A15-49F5-8F88-F916875F56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10" name="Picture 9" descr="A close up of a book&#10;&#10;Description automatically generated">
            <a:extLst>
              <a:ext uri="{FF2B5EF4-FFF2-40B4-BE49-F238E27FC236}">
                <a16:creationId xmlns:a16="http://schemas.microsoft.com/office/drawing/2014/main" id="{F8FDAE83-D9CE-473C-B40E-97A6086AE0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Tree>
    <p:extLst>
      <p:ext uri="{BB962C8B-B14F-4D97-AF65-F5344CB8AC3E}">
        <p14:creationId xmlns:p14="http://schemas.microsoft.com/office/powerpoint/2010/main" val="250702058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t>
            </a:r>
            <a:r>
              <a:rPr lang="en-US" sz="32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Vegetated Swales</a:t>
            </a:r>
          </a:p>
        </p:txBody>
      </p:sp>
      <p:sp>
        <p:nvSpPr>
          <p:cNvPr id="8" name="TextBox 7"/>
          <p:cNvSpPr txBox="1"/>
          <p:nvPr/>
        </p:nvSpPr>
        <p:spPr>
          <a:xfrm>
            <a:off x="190502" y="4545920"/>
            <a:ext cx="4533900" cy="461665"/>
          </a:xfrm>
          <a:prstGeom prst="rect">
            <a:avLst/>
          </a:prstGeom>
          <a:noFill/>
        </p:spPr>
        <p:txBody>
          <a:bodyPr wrap="square" rtlCol="0">
            <a:spAutoFit/>
          </a:bodyPr>
          <a:lstStyle/>
          <a:p>
            <a:r>
              <a:rPr lang="en-US" sz="1200" dirty="0"/>
              <a:t>Reconstructed grass swale, East Thompson’s Point Road, Charlotte, Vermont, Summer 2016</a:t>
            </a:r>
          </a:p>
        </p:txBody>
      </p:sp>
      <p:sp>
        <p:nvSpPr>
          <p:cNvPr id="9" name="TextBox 8"/>
          <p:cNvSpPr txBox="1"/>
          <p:nvPr/>
        </p:nvSpPr>
        <p:spPr>
          <a:xfrm>
            <a:off x="4679156" y="5715000"/>
            <a:ext cx="4533900" cy="276999"/>
          </a:xfrm>
          <a:prstGeom prst="rect">
            <a:avLst/>
          </a:prstGeom>
          <a:noFill/>
        </p:spPr>
        <p:txBody>
          <a:bodyPr wrap="square" rtlCol="0">
            <a:spAutoFit/>
          </a:bodyPr>
          <a:lstStyle/>
          <a:p>
            <a:r>
              <a:rPr lang="en-US" sz="1200" dirty="0"/>
              <a:t>Swale with Raingarden, Woodbine Road, Shelburne, 2017</a:t>
            </a:r>
          </a:p>
        </p:txBody>
      </p:sp>
      <p:pic>
        <p:nvPicPr>
          <p:cNvPr id="5" name="Picture 4" descr="A path with trees on the side of a road&#10;&#10;Description automatically generated">
            <a:extLst>
              <a:ext uri="{FF2B5EF4-FFF2-40B4-BE49-F238E27FC236}">
                <a16:creationId xmlns:a16="http://schemas.microsoft.com/office/drawing/2014/main" id="{F5F4CA7A-B140-4C2A-AE2E-6AC65A2E4C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8200" y="2333851"/>
            <a:ext cx="4480560" cy="3360420"/>
          </a:xfrm>
          <a:prstGeom prst="rect">
            <a:avLst/>
          </a:prstGeom>
        </p:spPr>
      </p:pic>
      <p:pic>
        <p:nvPicPr>
          <p:cNvPr id="10" name="Picture 9" descr="A drawing of a face&#10;&#10;Description automatically generated">
            <a:extLst>
              <a:ext uri="{FF2B5EF4-FFF2-40B4-BE49-F238E27FC236}">
                <a16:creationId xmlns:a16="http://schemas.microsoft.com/office/drawing/2014/main" id="{C91D5445-CA63-476E-8609-966A5A27B8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11" name="Picture 10" descr="A close up of a book&#10;&#10;Description automatically generated">
            <a:extLst>
              <a:ext uri="{FF2B5EF4-FFF2-40B4-BE49-F238E27FC236}">
                <a16:creationId xmlns:a16="http://schemas.microsoft.com/office/drawing/2014/main" id="{3C623762-95F1-4E3B-8B26-93A28F74CE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pic>
        <p:nvPicPr>
          <p:cNvPr id="12" name="Picture 11" descr="A path with trees on the side of a dirt road&#10;&#10;Description automatically generated">
            <a:extLst>
              <a:ext uri="{FF2B5EF4-FFF2-40B4-BE49-F238E27FC236}">
                <a16:creationId xmlns:a16="http://schemas.microsoft.com/office/drawing/2014/main" id="{D295267D-EED1-4593-92DA-7EA0A9BF10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00" y="1138691"/>
            <a:ext cx="4480560" cy="3360420"/>
          </a:xfrm>
          <a:prstGeom prst="rect">
            <a:avLst/>
          </a:prstGeom>
        </p:spPr>
      </p:pic>
    </p:spTree>
    <p:extLst>
      <p:ext uri="{BB962C8B-B14F-4D97-AF65-F5344CB8AC3E}">
        <p14:creationId xmlns:p14="http://schemas.microsoft.com/office/powerpoint/2010/main" val="110046287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t>
            </a:r>
            <a:r>
              <a:rPr lang="en-US" sz="32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Hydrodynamic Separator</a:t>
            </a:r>
          </a:p>
        </p:txBody>
      </p:sp>
      <p:pic>
        <p:nvPicPr>
          <p:cNvPr id="2" name="Picture 1"/>
          <p:cNvPicPr>
            <a:picLocks noChangeAspect="1"/>
          </p:cNvPicPr>
          <p:nvPr/>
        </p:nvPicPr>
        <p:blipFill>
          <a:blip r:embed="rId3"/>
          <a:stretch>
            <a:fillRect/>
          </a:stretch>
        </p:blipFill>
        <p:spPr>
          <a:xfrm>
            <a:off x="-196950" y="2096027"/>
            <a:ext cx="4139408" cy="4050436"/>
          </a:xfrm>
          <a:prstGeom prst="rect">
            <a:avLst/>
          </a:prstGeom>
        </p:spPr>
      </p:pic>
      <p:sp>
        <p:nvSpPr>
          <p:cNvPr id="5" name="TextBox 4"/>
          <p:cNvSpPr txBox="1"/>
          <p:nvPr/>
        </p:nvSpPr>
        <p:spPr>
          <a:xfrm>
            <a:off x="381000" y="6007964"/>
            <a:ext cx="2983509" cy="276999"/>
          </a:xfrm>
          <a:prstGeom prst="rect">
            <a:avLst/>
          </a:prstGeom>
          <a:noFill/>
        </p:spPr>
        <p:txBody>
          <a:bodyPr wrap="none" rtlCol="0">
            <a:spAutoFit/>
          </a:bodyPr>
          <a:lstStyle/>
          <a:p>
            <a:r>
              <a:rPr lang="en-US" sz="1200" dirty="0" err="1"/>
              <a:t>Contech</a:t>
            </a:r>
            <a:r>
              <a:rPr lang="en-US" sz="1200" dirty="0"/>
              <a:t> Stormwater Solutions, CDS Unit</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5600" y="1143000"/>
            <a:ext cx="4978400" cy="3733800"/>
          </a:xfrm>
          <a:prstGeom prst="rect">
            <a:avLst/>
          </a:prstGeom>
        </p:spPr>
      </p:pic>
      <p:sp>
        <p:nvSpPr>
          <p:cNvPr id="8" name="TextBox 7"/>
          <p:cNvSpPr txBox="1"/>
          <p:nvPr/>
        </p:nvSpPr>
        <p:spPr>
          <a:xfrm>
            <a:off x="4130964" y="4904601"/>
            <a:ext cx="4822154" cy="276999"/>
          </a:xfrm>
          <a:prstGeom prst="rect">
            <a:avLst/>
          </a:prstGeom>
          <a:noFill/>
        </p:spPr>
        <p:txBody>
          <a:bodyPr wrap="none" rtlCol="0">
            <a:spAutoFit/>
          </a:bodyPr>
          <a:lstStyle/>
          <a:p>
            <a:r>
              <a:rPr lang="en-US" sz="1200" dirty="0" err="1"/>
              <a:t>Contech</a:t>
            </a:r>
            <a:r>
              <a:rPr lang="en-US" sz="1200" dirty="0"/>
              <a:t> </a:t>
            </a:r>
            <a:r>
              <a:rPr lang="en-US" sz="1200" dirty="0" err="1"/>
              <a:t>Vortechs</a:t>
            </a:r>
            <a:r>
              <a:rPr lang="en-US" sz="1200" dirty="0"/>
              <a:t> Unit being installed in Swanton, VT Summer 2016</a:t>
            </a:r>
          </a:p>
        </p:txBody>
      </p:sp>
      <p:pic>
        <p:nvPicPr>
          <p:cNvPr id="9" name="Picture 8" descr="A drawing of a face&#10;&#10;Description automatically generated">
            <a:extLst>
              <a:ext uri="{FF2B5EF4-FFF2-40B4-BE49-F238E27FC236}">
                <a16:creationId xmlns:a16="http://schemas.microsoft.com/office/drawing/2014/main" id="{44A4065B-F85F-4A2D-B609-C5C39F2F89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10" name="Picture 9" descr="A close up of a book&#10;&#10;Description automatically generated">
            <a:extLst>
              <a:ext uri="{FF2B5EF4-FFF2-40B4-BE49-F238E27FC236}">
                <a16:creationId xmlns:a16="http://schemas.microsoft.com/office/drawing/2014/main" id="{9257DE2E-32CE-4432-A595-53E152E68A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Tree>
    <p:extLst>
      <p:ext uri="{BB962C8B-B14F-4D97-AF65-F5344CB8AC3E}">
        <p14:creationId xmlns:p14="http://schemas.microsoft.com/office/powerpoint/2010/main" val="222846186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ChangeArrowheads="1"/>
          </p:cNvSpPr>
          <p:nvPr/>
        </p:nvSpPr>
        <p:spPr bwMode="auto">
          <a:xfrm>
            <a:off x="0" y="3817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sp>
        <p:nvSpPr>
          <p:cNvPr id="5"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Design Resources</a:t>
            </a:r>
          </a:p>
        </p:txBody>
      </p:sp>
      <p:sp>
        <p:nvSpPr>
          <p:cNvPr id="2" name="TextBox 1"/>
          <p:cNvSpPr txBox="1"/>
          <p:nvPr/>
        </p:nvSpPr>
        <p:spPr>
          <a:xfrm>
            <a:off x="762000" y="1447800"/>
            <a:ext cx="8229600" cy="5355312"/>
          </a:xfrm>
          <a:prstGeom prst="rect">
            <a:avLst/>
          </a:prstGeom>
          <a:noFill/>
        </p:spPr>
        <p:txBody>
          <a:bodyPr wrap="square" rtlCol="0">
            <a:spAutoFit/>
          </a:bodyPr>
          <a:lstStyle/>
          <a:p>
            <a:r>
              <a:rPr lang="en-US" dirty="0"/>
              <a:t>The Vermont Rain Garden Manual “Gardening to Absorb the Storm”</a:t>
            </a:r>
          </a:p>
          <a:p>
            <a:r>
              <a:rPr lang="en-US" dirty="0">
                <a:hlinkClick r:id="rId3"/>
              </a:rPr>
              <a:t>http://www.uvm.edu/seagrant/sites/default/files/uploads/publication/VTRainGardenManual_Full.pdf</a:t>
            </a:r>
            <a:endParaRPr lang="en-US" dirty="0"/>
          </a:p>
          <a:p>
            <a:endParaRPr lang="en-US" dirty="0"/>
          </a:p>
          <a:p>
            <a:r>
              <a:rPr lang="en-US" dirty="0"/>
              <a:t>Vermont Low Impact Development Guide for Residential and Small Sites</a:t>
            </a:r>
          </a:p>
          <a:p>
            <a:r>
              <a:rPr lang="en-US" dirty="0">
                <a:hlinkClick r:id="rId4"/>
              </a:rPr>
              <a:t>https://anrweb.vt.gov/PubDocs/DEC/WSMD/stormwater/docs/sw_LID%20Guide.pdf</a:t>
            </a:r>
            <a:endParaRPr lang="en-US" dirty="0"/>
          </a:p>
          <a:p>
            <a:endParaRPr lang="en-US" dirty="0"/>
          </a:p>
          <a:p>
            <a:r>
              <a:rPr lang="en-US" dirty="0"/>
              <a:t>Vermont Green Stormwater Infrastructure (GSI) Simplified Sizing Tool for Small Projects</a:t>
            </a:r>
          </a:p>
          <a:p>
            <a:r>
              <a:rPr lang="en-US" dirty="0">
                <a:hlinkClick r:id="rId5"/>
              </a:rPr>
              <a:t>http://www.vpic.info/GreenInfrastructureCalculatorsAndSizingTools.html</a:t>
            </a:r>
            <a:endParaRPr lang="en-US" dirty="0"/>
          </a:p>
          <a:p>
            <a:endParaRPr lang="en-US" dirty="0"/>
          </a:p>
          <a:p>
            <a:r>
              <a:rPr lang="en-US" dirty="0"/>
              <a:t>Vermont DEC Stormwater Program</a:t>
            </a:r>
          </a:p>
          <a:p>
            <a:r>
              <a:rPr lang="en-US" dirty="0">
                <a:hlinkClick r:id="rId6"/>
              </a:rPr>
              <a:t>http://dec.vermont.gov/watershed/stormwater</a:t>
            </a:r>
            <a:endParaRPr lang="en-US" dirty="0"/>
          </a:p>
          <a:p>
            <a:endParaRPr lang="en-US" dirty="0"/>
          </a:p>
          <a:p>
            <a:r>
              <a:rPr lang="en-US" dirty="0"/>
              <a:t>University of New Hampshire Stormwater Center</a:t>
            </a:r>
          </a:p>
          <a:p>
            <a:r>
              <a:rPr lang="en-US" dirty="0">
                <a:hlinkClick r:id="rId7"/>
              </a:rPr>
              <a:t>http://www.unh.edu/unhsc/</a:t>
            </a:r>
            <a:endParaRPr lang="en-US" dirty="0"/>
          </a:p>
          <a:p>
            <a:endParaRPr lang="en-US" dirty="0"/>
          </a:p>
          <a:p>
            <a:endParaRPr lang="en-US" dirty="0"/>
          </a:p>
        </p:txBody>
      </p:sp>
      <p:pic>
        <p:nvPicPr>
          <p:cNvPr id="6" name="Picture 5" descr="A drawing of a face&#10;&#10;Description automatically generated">
            <a:extLst>
              <a:ext uri="{FF2B5EF4-FFF2-40B4-BE49-F238E27FC236}">
                <a16:creationId xmlns:a16="http://schemas.microsoft.com/office/drawing/2014/main" id="{263F932F-AE1C-495D-829A-84FC0CB05D4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7" name="Picture 6" descr="A close up of a book&#10;&#10;Description automatically generated">
            <a:extLst>
              <a:ext uri="{FF2B5EF4-FFF2-40B4-BE49-F238E27FC236}">
                <a16:creationId xmlns:a16="http://schemas.microsoft.com/office/drawing/2014/main" id="{5E0126FF-8162-4DA1-8609-CEF4C2B25B0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Tree>
    <p:extLst>
      <p:ext uri="{BB962C8B-B14F-4D97-AF65-F5344CB8AC3E}">
        <p14:creationId xmlns:p14="http://schemas.microsoft.com/office/powerpoint/2010/main" val="3432827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Layout Example</a:t>
            </a:r>
          </a:p>
        </p:txBody>
      </p:sp>
      <p:pic>
        <p:nvPicPr>
          <p:cNvPr id="5" name="Picture 4" descr="A close up of a map&#10;&#10;Description automatically generated">
            <a:extLst>
              <a:ext uri="{FF2B5EF4-FFF2-40B4-BE49-F238E27FC236}">
                <a16:creationId xmlns:a16="http://schemas.microsoft.com/office/drawing/2014/main" id="{2AF85165-8BA8-429A-AD4E-9388B4C9F6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41294"/>
            <a:ext cx="9144000" cy="5916706"/>
          </a:xfrm>
          <a:prstGeom prst="rect">
            <a:avLst/>
          </a:prstGeom>
        </p:spPr>
      </p:pic>
    </p:spTree>
    <p:extLst>
      <p:ext uri="{BB962C8B-B14F-4D97-AF65-F5344CB8AC3E}">
        <p14:creationId xmlns:p14="http://schemas.microsoft.com/office/powerpoint/2010/main" val="127963235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t>
            </a:r>
            <a:r>
              <a:rPr lang="en-US" sz="32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Site Layout</a:t>
            </a:r>
          </a:p>
        </p:txBody>
      </p:sp>
      <p:pic>
        <p:nvPicPr>
          <p:cNvPr id="7" name="Picture 2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1320" y="6369239"/>
            <a:ext cx="2152967" cy="412561"/>
          </a:xfrm>
          <a:prstGeom prst="rect">
            <a:avLst/>
          </a:prstGeom>
          <a:noFill/>
          <a:ln w="9525">
            <a:noFill/>
            <a:miter lim="800000"/>
            <a:headEnd/>
            <a:tailEnd/>
          </a:ln>
        </p:spPr>
      </p:pic>
      <p:pic>
        <p:nvPicPr>
          <p:cNvPr id="4"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863600"/>
            <a:ext cx="89916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46694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Site Layout</a:t>
            </a:r>
          </a:p>
        </p:txBody>
      </p:sp>
      <p:pic>
        <p:nvPicPr>
          <p:cNvPr id="7" name="Picture 2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1320" y="6369239"/>
            <a:ext cx="2152967" cy="412561"/>
          </a:xfrm>
          <a:prstGeom prst="rect">
            <a:avLst/>
          </a:prstGeom>
          <a:noFill/>
          <a:ln w="9525">
            <a:noFill/>
            <a:miter lim="800000"/>
            <a:headEnd/>
            <a:tailEnd/>
          </a:ln>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26" y="865094"/>
            <a:ext cx="9144000" cy="5916706"/>
          </a:xfrm>
          <a:prstGeom prst="rect">
            <a:avLst/>
          </a:prstGeom>
        </p:spPr>
      </p:pic>
    </p:spTree>
    <p:extLst>
      <p:ext uri="{BB962C8B-B14F-4D97-AF65-F5344CB8AC3E}">
        <p14:creationId xmlns:p14="http://schemas.microsoft.com/office/powerpoint/2010/main" val="328100937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t>
            </a:r>
            <a:r>
              <a:rPr lang="en-US" sz="32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Site Layout</a:t>
            </a:r>
          </a:p>
        </p:txBody>
      </p:sp>
      <p:pic>
        <p:nvPicPr>
          <p:cNvPr id="7" name="Picture 2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1320" y="6369239"/>
            <a:ext cx="2152967" cy="412561"/>
          </a:xfrm>
          <a:prstGeom prst="rect">
            <a:avLst/>
          </a:prstGeom>
          <a:noFill/>
          <a:ln w="9525">
            <a:noFill/>
            <a:miter lim="800000"/>
            <a:headEnd/>
            <a:tailEnd/>
          </a:ln>
        </p:spPr>
      </p:pic>
      <p:pic>
        <p:nvPicPr>
          <p:cNvPr id="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213" y="926323"/>
            <a:ext cx="9144000" cy="5917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006786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Design Plans - Details</a:t>
            </a:r>
          </a:p>
        </p:txBody>
      </p:sp>
      <p:pic>
        <p:nvPicPr>
          <p:cNvPr id="7" name="Picture 2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1320" y="6369239"/>
            <a:ext cx="2152967" cy="412561"/>
          </a:xfrm>
          <a:prstGeom prst="rect">
            <a:avLst/>
          </a:prstGeom>
          <a:noFill/>
          <a:ln w="9525">
            <a:noFill/>
            <a:miter lim="800000"/>
            <a:headEnd/>
            <a:tailEnd/>
          </a:ln>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941294"/>
            <a:ext cx="9144000" cy="5916705"/>
          </a:xfrm>
          <a:prstGeom prst="rect">
            <a:avLst/>
          </a:prstGeom>
        </p:spPr>
      </p:pic>
    </p:spTree>
    <p:extLst>
      <p:ext uri="{BB962C8B-B14F-4D97-AF65-F5344CB8AC3E}">
        <p14:creationId xmlns:p14="http://schemas.microsoft.com/office/powerpoint/2010/main" val="28585265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t>
            </a:r>
            <a:r>
              <a:rPr lang="en-US" sz="32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Do this at Home!</a:t>
            </a:r>
          </a:p>
        </p:txBody>
      </p:sp>
      <p:sp>
        <p:nvSpPr>
          <p:cNvPr id="2" name="Text Placeholder 1"/>
          <p:cNvSpPr>
            <a:spLocks noGrp="1"/>
          </p:cNvSpPr>
          <p:nvPr>
            <p:ph type="body" sz="quarter" idx="10"/>
          </p:nvPr>
        </p:nvSpPr>
        <p:spPr>
          <a:xfrm>
            <a:off x="304800" y="1295400"/>
            <a:ext cx="8763000" cy="5486400"/>
          </a:xfrm>
        </p:spPr>
        <p:txBody>
          <a:bodyPr>
            <a:normAutofit/>
          </a:bodyPr>
          <a:lstStyle/>
          <a:p>
            <a:r>
              <a:rPr lang="en-US" sz="4000" dirty="0"/>
              <a:t>The Ahead of the Storm process can be done on any type of property – and has – schools, churches, homes, public buildings, town garage, town forest…</a:t>
            </a:r>
          </a:p>
          <a:p>
            <a:r>
              <a:rPr lang="en-US" sz="4000" dirty="0"/>
              <a:t>The design process is transferable</a:t>
            </a:r>
          </a:p>
          <a:p>
            <a:r>
              <a:rPr lang="en-US" sz="4000" dirty="0"/>
              <a:t>Start at the beginning with a site assessment</a:t>
            </a:r>
          </a:p>
        </p:txBody>
      </p:sp>
      <p:pic>
        <p:nvPicPr>
          <p:cNvPr id="5" name="Picture 4" descr="A drawing of a face&#10;&#10;Description automatically generated">
            <a:extLst>
              <a:ext uri="{FF2B5EF4-FFF2-40B4-BE49-F238E27FC236}">
                <a16:creationId xmlns:a16="http://schemas.microsoft.com/office/drawing/2014/main" id="{E41854DA-9DA1-4CDF-B45C-89DE08BA28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6" name="Picture 5" descr="A close up of a book&#10;&#10;Description automatically generated">
            <a:extLst>
              <a:ext uri="{FF2B5EF4-FFF2-40B4-BE49-F238E27FC236}">
                <a16:creationId xmlns:a16="http://schemas.microsoft.com/office/drawing/2014/main" id="{834F077A-1E25-4651-88F2-7F4802CFF0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Tree>
    <p:extLst>
      <p:ext uri="{BB962C8B-B14F-4D97-AF65-F5344CB8AC3E}">
        <p14:creationId xmlns:p14="http://schemas.microsoft.com/office/powerpoint/2010/main" val="41758103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t>
            </a:r>
            <a:r>
              <a:rPr lang="en-US" sz="32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Alternatives Analysis</a:t>
            </a:r>
          </a:p>
        </p:txBody>
      </p:sp>
      <p:sp>
        <p:nvSpPr>
          <p:cNvPr id="4" name="Text Placeholder 1"/>
          <p:cNvSpPr>
            <a:spLocks noGrp="1"/>
          </p:cNvSpPr>
          <p:nvPr>
            <p:ph type="body" sz="quarter" idx="10"/>
          </p:nvPr>
        </p:nvSpPr>
        <p:spPr>
          <a:xfrm>
            <a:off x="376236" y="1186100"/>
            <a:ext cx="8382000" cy="5290899"/>
          </a:xfrm>
        </p:spPr>
        <p:txBody>
          <a:bodyPr>
            <a:normAutofit/>
          </a:bodyPr>
          <a:lstStyle/>
          <a:p>
            <a:r>
              <a:rPr lang="en-US" sz="4000" dirty="0"/>
              <a:t>Treatment Goals</a:t>
            </a:r>
          </a:p>
          <a:p>
            <a:r>
              <a:rPr lang="en-US" sz="4000" dirty="0"/>
              <a:t>Site Constraints</a:t>
            </a:r>
          </a:p>
          <a:p>
            <a:r>
              <a:rPr lang="en-US" sz="4000" dirty="0"/>
              <a:t>Permit Constraints</a:t>
            </a:r>
          </a:p>
          <a:p>
            <a:r>
              <a:rPr lang="en-US" sz="4000" dirty="0"/>
              <a:t>Design Lifespan</a:t>
            </a:r>
          </a:p>
          <a:p>
            <a:r>
              <a:rPr lang="en-US" sz="4000" dirty="0"/>
              <a:t>Constructability</a:t>
            </a:r>
          </a:p>
          <a:p>
            <a:r>
              <a:rPr lang="en-US" sz="4000" dirty="0"/>
              <a:t>Construction Cost</a:t>
            </a:r>
          </a:p>
          <a:p>
            <a:r>
              <a:rPr lang="en-US" sz="4000" dirty="0"/>
              <a:t>Maintenance Cost</a:t>
            </a:r>
          </a:p>
          <a:p>
            <a:endParaRPr lang="en-US" sz="4000" dirty="0"/>
          </a:p>
        </p:txBody>
      </p:sp>
      <p:pic>
        <p:nvPicPr>
          <p:cNvPr id="5" name="Picture 4" descr="A drawing of a face&#10;&#10;Description automatically generated">
            <a:extLst>
              <a:ext uri="{FF2B5EF4-FFF2-40B4-BE49-F238E27FC236}">
                <a16:creationId xmlns:a16="http://schemas.microsoft.com/office/drawing/2014/main" id="{3297DB41-66A8-4A86-A0D9-D51BC7545A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6" name="Picture 5" descr="A close up of a book&#10;&#10;Description automatically generated">
            <a:extLst>
              <a:ext uri="{FF2B5EF4-FFF2-40B4-BE49-F238E27FC236}">
                <a16:creationId xmlns:a16="http://schemas.microsoft.com/office/drawing/2014/main" id="{762855EA-664E-44E7-B7CF-B53AD9C2F4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Tree>
    <p:extLst>
      <p:ext uri="{BB962C8B-B14F-4D97-AF65-F5344CB8AC3E}">
        <p14:creationId xmlns:p14="http://schemas.microsoft.com/office/powerpoint/2010/main" val="415323762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t>
            </a:r>
            <a:r>
              <a:rPr lang="en-US" sz="32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Design – Field Activity</a:t>
            </a:r>
          </a:p>
        </p:txBody>
      </p:sp>
      <p:sp>
        <p:nvSpPr>
          <p:cNvPr id="2" name="Text Placeholder 1"/>
          <p:cNvSpPr>
            <a:spLocks noGrp="1"/>
          </p:cNvSpPr>
          <p:nvPr>
            <p:ph type="body" sz="quarter" idx="10"/>
          </p:nvPr>
        </p:nvSpPr>
        <p:spPr>
          <a:xfrm>
            <a:off x="304800" y="1219200"/>
            <a:ext cx="8382000" cy="4876800"/>
          </a:xfrm>
        </p:spPr>
        <p:txBody>
          <a:bodyPr>
            <a:normAutofit fontScale="92500"/>
          </a:bodyPr>
          <a:lstStyle/>
          <a:p>
            <a:r>
              <a:rPr lang="en-US" sz="4000" dirty="0"/>
              <a:t>Look at problem areas</a:t>
            </a:r>
          </a:p>
          <a:p>
            <a:r>
              <a:rPr lang="en-US" sz="4000" dirty="0"/>
              <a:t>Identify possible locations for additional stormwater treatment</a:t>
            </a:r>
          </a:p>
          <a:p>
            <a:r>
              <a:rPr lang="en-US" sz="4000" dirty="0"/>
              <a:t>Think about solution types</a:t>
            </a:r>
          </a:p>
          <a:p>
            <a:r>
              <a:rPr lang="en-US" sz="4000" dirty="0"/>
              <a:t>Discuss site constraints</a:t>
            </a:r>
          </a:p>
          <a:p>
            <a:r>
              <a:rPr lang="en-US" sz="4000" dirty="0"/>
              <a:t>Review Site Assessment Goals in Field</a:t>
            </a:r>
          </a:p>
          <a:p>
            <a:r>
              <a:rPr lang="en-US" sz="4000" dirty="0"/>
              <a:t>Answer questions</a:t>
            </a:r>
          </a:p>
        </p:txBody>
      </p:sp>
      <p:pic>
        <p:nvPicPr>
          <p:cNvPr id="5" name="Picture 4" descr="A drawing of a face&#10;&#10;Description automatically generated">
            <a:extLst>
              <a:ext uri="{FF2B5EF4-FFF2-40B4-BE49-F238E27FC236}">
                <a16:creationId xmlns:a16="http://schemas.microsoft.com/office/drawing/2014/main" id="{1F5A3FE5-24FF-4E01-9FF8-F37C376666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6" name="Picture 5" descr="A close up of a book&#10;&#10;Description automatically generated">
            <a:extLst>
              <a:ext uri="{FF2B5EF4-FFF2-40B4-BE49-F238E27FC236}">
                <a16:creationId xmlns:a16="http://schemas.microsoft.com/office/drawing/2014/main" id="{825FA1B0-4D15-48CB-8BC2-BAABF9E948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Tree>
    <p:extLst>
      <p:ext uri="{BB962C8B-B14F-4D97-AF65-F5344CB8AC3E}">
        <p14:creationId xmlns:p14="http://schemas.microsoft.com/office/powerpoint/2010/main" val="346639850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t>
            </a:r>
            <a:r>
              <a:rPr lang="en-US" sz="32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Homework – </a:t>
            </a:r>
          </a:p>
        </p:txBody>
      </p:sp>
      <p:sp>
        <p:nvSpPr>
          <p:cNvPr id="2" name="Text Placeholder 1"/>
          <p:cNvSpPr>
            <a:spLocks noGrp="1"/>
          </p:cNvSpPr>
          <p:nvPr>
            <p:ph type="body" sz="quarter" idx="10"/>
          </p:nvPr>
        </p:nvSpPr>
        <p:spPr>
          <a:xfrm>
            <a:off x="304800" y="1295400"/>
            <a:ext cx="8763000" cy="5486400"/>
          </a:xfrm>
        </p:spPr>
        <p:txBody>
          <a:bodyPr>
            <a:normAutofit fontScale="77500" lnSpcReduction="20000"/>
          </a:bodyPr>
          <a:lstStyle/>
          <a:p>
            <a:r>
              <a:rPr lang="en-US" sz="4000" dirty="0"/>
              <a:t>Finish site assessment (Review Design Process handout)</a:t>
            </a:r>
          </a:p>
          <a:p>
            <a:pPr lvl="1"/>
            <a:r>
              <a:rPr lang="en-US" sz="4000" dirty="0"/>
              <a:t>Locate problem areas</a:t>
            </a:r>
          </a:p>
          <a:p>
            <a:pPr lvl="1"/>
            <a:r>
              <a:rPr lang="en-US" sz="4000" dirty="0"/>
              <a:t>Locate areas of existing treatment</a:t>
            </a:r>
          </a:p>
          <a:p>
            <a:pPr lvl="1"/>
            <a:r>
              <a:rPr lang="en-US" sz="4000" dirty="0"/>
              <a:t>Locate possible locations for treatment</a:t>
            </a:r>
          </a:p>
          <a:p>
            <a:r>
              <a:rPr lang="en-US" sz="4000" dirty="0"/>
              <a:t>Start Design</a:t>
            </a:r>
          </a:p>
          <a:p>
            <a:pPr lvl="1"/>
            <a:r>
              <a:rPr lang="en-US" sz="4000" dirty="0"/>
              <a:t>Think about solution types</a:t>
            </a:r>
          </a:p>
          <a:p>
            <a:pPr lvl="1"/>
            <a:r>
              <a:rPr lang="en-US" sz="4000" dirty="0"/>
              <a:t>Note site constraints</a:t>
            </a:r>
          </a:p>
          <a:p>
            <a:pPr lvl="1"/>
            <a:r>
              <a:rPr lang="en-US" sz="4000" dirty="0"/>
              <a:t>Choose recommended actions and sketch on site plan</a:t>
            </a:r>
          </a:p>
          <a:p>
            <a:r>
              <a:rPr lang="en-US" sz="4000" dirty="0"/>
              <a:t>Review Optimal Conservation Practices Design Principals Handout</a:t>
            </a:r>
          </a:p>
        </p:txBody>
      </p:sp>
      <p:pic>
        <p:nvPicPr>
          <p:cNvPr id="5" name="Picture 4" descr="A drawing of a face&#10;&#10;Description automatically generated">
            <a:extLst>
              <a:ext uri="{FF2B5EF4-FFF2-40B4-BE49-F238E27FC236}">
                <a16:creationId xmlns:a16="http://schemas.microsoft.com/office/drawing/2014/main" id="{E41854DA-9DA1-4CDF-B45C-89DE08BA28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6" name="Picture 5" descr="A close up of a book&#10;&#10;Description automatically generated">
            <a:extLst>
              <a:ext uri="{FF2B5EF4-FFF2-40B4-BE49-F238E27FC236}">
                <a16:creationId xmlns:a16="http://schemas.microsoft.com/office/drawing/2014/main" id="{834F077A-1E25-4651-88F2-7F4802CFF0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Tree>
    <p:extLst>
      <p:ext uri="{BB962C8B-B14F-4D97-AF65-F5344CB8AC3E}">
        <p14:creationId xmlns:p14="http://schemas.microsoft.com/office/powerpoint/2010/main" val="171093971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t>
            </a:r>
            <a:r>
              <a:rPr lang="en-US" sz="32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More advanced concepts</a:t>
            </a:r>
          </a:p>
        </p:txBody>
      </p:sp>
      <p:sp>
        <p:nvSpPr>
          <p:cNvPr id="2" name="Text Placeholder 1"/>
          <p:cNvSpPr>
            <a:spLocks noGrp="1"/>
          </p:cNvSpPr>
          <p:nvPr>
            <p:ph type="body" sz="quarter" idx="10"/>
          </p:nvPr>
        </p:nvSpPr>
        <p:spPr>
          <a:xfrm>
            <a:off x="304800" y="1295400"/>
            <a:ext cx="8763000" cy="5486400"/>
          </a:xfrm>
        </p:spPr>
        <p:txBody>
          <a:bodyPr>
            <a:normAutofit/>
          </a:bodyPr>
          <a:lstStyle/>
          <a:p>
            <a:r>
              <a:rPr lang="en-US" sz="4000" dirty="0"/>
              <a:t>Maybe these are for older students or teachers only?</a:t>
            </a:r>
          </a:p>
        </p:txBody>
      </p:sp>
      <p:pic>
        <p:nvPicPr>
          <p:cNvPr id="5" name="Picture 4" descr="A drawing of a face&#10;&#10;Description automatically generated">
            <a:extLst>
              <a:ext uri="{FF2B5EF4-FFF2-40B4-BE49-F238E27FC236}">
                <a16:creationId xmlns:a16="http://schemas.microsoft.com/office/drawing/2014/main" id="{E41854DA-9DA1-4CDF-B45C-89DE08BA28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6" name="Picture 5" descr="A close up of a book&#10;&#10;Description automatically generated">
            <a:extLst>
              <a:ext uri="{FF2B5EF4-FFF2-40B4-BE49-F238E27FC236}">
                <a16:creationId xmlns:a16="http://schemas.microsoft.com/office/drawing/2014/main" id="{834F077A-1E25-4651-88F2-7F4802CFF0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Tree>
    <p:extLst>
      <p:ext uri="{BB962C8B-B14F-4D97-AF65-F5344CB8AC3E}">
        <p14:creationId xmlns:p14="http://schemas.microsoft.com/office/powerpoint/2010/main" val="409595136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838200"/>
            <a:ext cx="4575464" cy="5921188"/>
          </a:xfrm>
          <a:prstGeom prst="rect">
            <a:avLst/>
          </a:prstGeom>
          <a:ln w="12700">
            <a:solidFill>
              <a:schemeClr val="tx1">
                <a:lumMod val="50000"/>
                <a:lumOff val="50000"/>
              </a:schemeClr>
            </a:solidFill>
          </a:ln>
          <a:effectLst>
            <a:outerShdw blurRad="241300" dist="190500" dir="2700000" algn="tl" rotWithShape="0">
              <a:prstClr val="black">
                <a:alpha val="40000"/>
              </a:prstClr>
            </a:outerShdw>
            <a:softEdge rad="12700"/>
          </a:effectLst>
        </p:spPr>
      </p:pic>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Stormwater </a:t>
            </a:r>
            <a:r>
              <a:rPr lang="en-US" sz="32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Regulations</a:t>
            </a:r>
          </a:p>
        </p:txBody>
      </p:sp>
      <p:sp>
        <p:nvSpPr>
          <p:cNvPr id="2" name="Text Placeholder 1"/>
          <p:cNvSpPr>
            <a:spLocks noGrp="1"/>
          </p:cNvSpPr>
          <p:nvPr>
            <p:ph type="body" sz="quarter" idx="10"/>
          </p:nvPr>
        </p:nvSpPr>
        <p:spPr>
          <a:xfrm>
            <a:off x="4880264" y="1512886"/>
            <a:ext cx="4254210" cy="4769039"/>
          </a:xfrm>
        </p:spPr>
        <p:txBody>
          <a:bodyPr>
            <a:normAutofit fontScale="85000" lnSpcReduction="20000"/>
          </a:bodyPr>
          <a:lstStyle/>
          <a:p>
            <a:r>
              <a:rPr lang="en-US" sz="4000" dirty="0"/>
              <a:t>Stormwater Permit with State DEC</a:t>
            </a:r>
          </a:p>
          <a:p>
            <a:r>
              <a:rPr lang="en-US" sz="4000" dirty="0"/>
              <a:t>Does Treatment meets regulatory standards?</a:t>
            </a:r>
          </a:p>
          <a:p>
            <a:r>
              <a:rPr lang="en-US" sz="4000" dirty="0"/>
              <a:t>New Permit Requirements for sites with more than 3 acres of impervious.</a:t>
            </a:r>
          </a:p>
          <a:p>
            <a:endParaRPr lang="en-US" sz="4000" dirty="0"/>
          </a:p>
        </p:txBody>
      </p:sp>
      <p:pic>
        <p:nvPicPr>
          <p:cNvPr id="6" name="Picture 5" descr="A drawing of a face&#10;&#10;Description automatically generated">
            <a:extLst>
              <a:ext uri="{FF2B5EF4-FFF2-40B4-BE49-F238E27FC236}">
                <a16:creationId xmlns:a16="http://schemas.microsoft.com/office/drawing/2014/main" id="{535BD449-E5D2-4965-B6EA-CCA68F05CD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8" name="Picture 7" descr="A close up of a book&#10;&#10;Description automatically generated">
            <a:extLst>
              <a:ext uri="{FF2B5EF4-FFF2-40B4-BE49-F238E27FC236}">
                <a16:creationId xmlns:a16="http://schemas.microsoft.com/office/drawing/2014/main" id="{2913D02B-A48F-4E91-9609-BDAAF81AE7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Tree>
    <p:extLst>
      <p:ext uri="{BB962C8B-B14F-4D97-AF65-F5344CB8AC3E}">
        <p14:creationId xmlns:p14="http://schemas.microsoft.com/office/powerpoint/2010/main" val="54381438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8487" y="628650"/>
            <a:ext cx="8305800" cy="6229350"/>
          </a:xfrm>
          <a:prstGeom prst="rect">
            <a:avLst/>
          </a:prstGeom>
        </p:spPr>
      </p:pic>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t>
            </a:r>
            <a:r>
              <a:rPr lang="en-US" sz="32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Permit Drainage Area Mapping – Example - CVU</a:t>
            </a:r>
          </a:p>
        </p:txBody>
      </p:sp>
    </p:spTree>
    <p:extLst>
      <p:ext uri="{BB962C8B-B14F-4D97-AF65-F5344CB8AC3E}">
        <p14:creationId xmlns:p14="http://schemas.microsoft.com/office/powerpoint/2010/main" val="161716572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t>
            </a:r>
            <a:r>
              <a:rPr lang="en-US" sz="3600" dirty="0" err="1">
                <a:solidFill>
                  <a:schemeClr val="bg1"/>
                </a:solidFill>
                <a:effectLst>
                  <a:glow>
                    <a:schemeClr val="accent1"/>
                  </a:glow>
                  <a:outerShdw blurRad="127000" dist="50800" dir="5400000" algn="ctr" rotWithShape="0">
                    <a:schemeClr val="bg1">
                      <a:lumMod val="50000"/>
                    </a:schemeClr>
                  </a:outerShdw>
                </a:effectLst>
                <a:latin typeface="Calibri" pitchFamily="34" charset="0"/>
              </a:rPr>
              <a:t>Subwatershed</a:t>
            </a: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Delineation</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872993"/>
            <a:ext cx="4701507" cy="5908807"/>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05400" y="932828"/>
            <a:ext cx="3520200" cy="5462761"/>
          </a:xfrm>
          <a:prstGeom prst="rect">
            <a:avLst/>
          </a:prstGeom>
        </p:spPr>
      </p:pic>
      <p:pic>
        <p:nvPicPr>
          <p:cNvPr id="6" name="Picture 5" descr="A drawing of a face&#10;&#10;Description automatically generated">
            <a:extLst>
              <a:ext uri="{FF2B5EF4-FFF2-40B4-BE49-F238E27FC236}">
                <a16:creationId xmlns:a16="http://schemas.microsoft.com/office/drawing/2014/main" id="{E3845DDD-96EC-4BE8-A78E-DE044C176B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8" name="Picture 7" descr="A close up of a book&#10;&#10;Description automatically generated">
            <a:extLst>
              <a:ext uri="{FF2B5EF4-FFF2-40B4-BE49-F238E27FC236}">
                <a16:creationId xmlns:a16="http://schemas.microsoft.com/office/drawing/2014/main" id="{15567D3B-5868-4F53-886E-F632ED342D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Tree>
    <p:extLst>
      <p:ext uri="{BB962C8B-B14F-4D97-AF65-F5344CB8AC3E}">
        <p14:creationId xmlns:p14="http://schemas.microsoft.com/office/powerpoint/2010/main" val="25284124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Advanced Hydrology</a:t>
            </a:r>
          </a:p>
        </p:txBody>
      </p:sp>
      <p:pic>
        <p:nvPicPr>
          <p:cNvPr id="6" name="Picture 5" descr="A drawing of a face&#10;&#10;Description automatically generated">
            <a:extLst>
              <a:ext uri="{FF2B5EF4-FFF2-40B4-BE49-F238E27FC236}">
                <a16:creationId xmlns:a16="http://schemas.microsoft.com/office/drawing/2014/main" id="{E3845DDD-96EC-4BE8-A78E-DE044C176B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8" name="Picture 7" descr="A close up of a book&#10;&#10;Description automatically generated">
            <a:extLst>
              <a:ext uri="{FF2B5EF4-FFF2-40B4-BE49-F238E27FC236}">
                <a16:creationId xmlns:a16="http://schemas.microsoft.com/office/drawing/2014/main" id="{15567D3B-5868-4F53-886E-F632ED342D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
        <p:nvSpPr>
          <p:cNvPr id="5" name="Text Placeholder 1">
            <a:extLst>
              <a:ext uri="{FF2B5EF4-FFF2-40B4-BE49-F238E27FC236}">
                <a16:creationId xmlns:a16="http://schemas.microsoft.com/office/drawing/2014/main" id="{6AC05AC6-C3D8-4123-A631-59A808514ADD}"/>
              </a:ext>
            </a:extLst>
          </p:cNvPr>
          <p:cNvSpPr txBox="1">
            <a:spLocks/>
          </p:cNvSpPr>
          <p:nvPr/>
        </p:nvSpPr>
        <p:spPr>
          <a:xfrm>
            <a:off x="304800" y="1295400"/>
            <a:ext cx="8763000" cy="5486400"/>
          </a:xfrm>
          <a:prstGeom prst="rect">
            <a:avLst/>
          </a:prstGeom>
        </p:spPr>
        <p:txBody>
          <a:bodyPr>
            <a:normAutofit fontScale="92500" lnSpcReduction="1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t>Design needs to accommodate safely larger storms than the </a:t>
            </a:r>
            <a:r>
              <a:rPr lang="en-US" sz="4000" dirty="0" err="1"/>
              <a:t>WQv</a:t>
            </a:r>
            <a:endParaRPr lang="en-US" sz="4000" dirty="0"/>
          </a:p>
          <a:p>
            <a:r>
              <a:rPr lang="en-US" sz="4000" dirty="0"/>
              <a:t>Treatment is typically provided for the Channel Protection Volume</a:t>
            </a:r>
          </a:p>
          <a:p>
            <a:pPr lvl="1"/>
            <a:r>
              <a:rPr lang="en-US" sz="3600" dirty="0"/>
              <a:t>1-year, 24-hour storm</a:t>
            </a:r>
          </a:p>
          <a:p>
            <a:pPr lvl="1"/>
            <a:r>
              <a:rPr lang="en-US" sz="3600" dirty="0"/>
              <a:t>Match pre-development timing, volume, flow</a:t>
            </a:r>
          </a:p>
          <a:p>
            <a:r>
              <a:rPr lang="en-US" sz="4000" dirty="0"/>
              <a:t>Overbank Protection Standard</a:t>
            </a:r>
          </a:p>
          <a:p>
            <a:pPr lvl="1"/>
            <a:r>
              <a:rPr lang="en-US" sz="3600" dirty="0"/>
              <a:t>10-year, 24-hour storm</a:t>
            </a:r>
          </a:p>
          <a:p>
            <a:pPr lvl="1"/>
            <a:r>
              <a:rPr lang="en-US" sz="3600" dirty="0"/>
              <a:t>Match pre-development peak flow rate</a:t>
            </a:r>
          </a:p>
          <a:p>
            <a:pPr lvl="1"/>
            <a:endParaRPr lang="en-US" sz="3600" dirty="0"/>
          </a:p>
          <a:p>
            <a:endParaRPr lang="en-US" sz="4000" dirty="0"/>
          </a:p>
        </p:txBody>
      </p:sp>
    </p:spTree>
    <p:extLst>
      <p:ext uri="{BB962C8B-B14F-4D97-AF65-F5344CB8AC3E}">
        <p14:creationId xmlns:p14="http://schemas.microsoft.com/office/powerpoint/2010/main" val="177662472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Advanced Hydrology</a:t>
            </a:r>
          </a:p>
        </p:txBody>
      </p:sp>
      <p:pic>
        <p:nvPicPr>
          <p:cNvPr id="6" name="Picture 5" descr="A drawing of a face&#10;&#10;Description automatically generated">
            <a:extLst>
              <a:ext uri="{FF2B5EF4-FFF2-40B4-BE49-F238E27FC236}">
                <a16:creationId xmlns:a16="http://schemas.microsoft.com/office/drawing/2014/main" id="{E3845DDD-96EC-4BE8-A78E-DE044C176B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8" name="Picture 7" descr="A close up of a book&#10;&#10;Description automatically generated">
            <a:extLst>
              <a:ext uri="{FF2B5EF4-FFF2-40B4-BE49-F238E27FC236}">
                <a16:creationId xmlns:a16="http://schemas.microsoft.com/office/drawing/2014/main" id="{15567D3B-5868-4F53-886E-F632ED342D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
        <p:nvSpPr>
          <p:cNvPr id="5" name="Text Placeholder 1">
            <a:extLst>
              <a:ext uri="{FF2B5EF4-FFF2-40B4-BE49-F238E27FC236}">
                <a16:creationId xmlns:a16="http://schemas.microsoft.com/office/drawing/2014/main" id="{0F2D0B21-A5F1-4FFE-97F9-9FACDE96646B}"/>
              </a:ext>
            </a:extLst>
          </p:cNvPr>
          <p:cNvSpPr txBox="1">
            <a:spLocks/>
          </p:cNvSpPr>
          <p:nvPr/>
        </p:nvSpPr>
        <p:spPr>
          <a:xfrm>
            <a:off x="304800" y="1295400"/>
            <a:ext cx="8763000" cy="5486400"/>
          </a:xfrm>
          <a:prstGeom prst="rect">
            <a:avLst/>
          </a:prstGeom>
        </p:spPr>
        <p:txBody>
          <a:bodyPr>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t>Design should match the goals of the project</a:t>
            </a:r>
          </a:p>
          <a:p>
            <a:r>
              <a:rPr lang="en-US" sz="4000" dirty="0"/>
              <a:t>Increase resiliency</a:t>
            </a:r>
          </a:p>
          <a:p>
            <a:r>
              <a:rPr lang="en-US" sz="4000" dirty="0"/>
              <a:t>Make sure even highest storm events can pass without causing damage</a:t>
            </a:r>
          </a:p>
          <a:p>
            <a:r>
              <a:rPr lang="en-US" sz="4000" dirty="0"/>
              <a:t>Check velocities for 100-year storm, even if it just overflows and is not treated</a:t>
            </a:r>
            <a:endParaRPr lang="en-US" sz="3600" dirty="0"/>
          </a:p>
          <a:p>
            <a:pPr lvl="1"/>
            <a:endParaRPr lang="en-US" sz="3600" dirty="0"/>
          </a:p>
          <a:p>
            <a:endParaRPr lang="en-US" sz="4000" dirty="0"/>
          </a:p>
        </p:txBody>
      </p:sp>
    </p:spTree>
    <p:extLst>
      <p:ext uri="{BB962C8B-B14F-4D97-AF65-F5344CB8AC3E}">
        <p14:creationId xmlns:p14="http://schemas.microsoft.com/office/powerpoint/2010/main" val="235483083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Next Steps</a:t>
            </a:r>
          </a:p>
        </p:txBody>
      </p:sp>
      <p:sp>
        <p:nvSpPr>
          <p:cNvPr id="2" name="TextBox 1"/>
          <p:cNvSpPr txBox="1"/>
          <p:nvPr/>
        </p:nvSpPr>
        <p:spPr>
          <a:xfrm>
            <a:off x="225121" y="1219200"/>
            <a:ext cx="7620000" cy="519616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latin typeface="+mn-lt"/>
              </a:rPr>
              <a:t>Gather Feedback</a:t>
            </a:r>
          </a:p>
          <a:p>
            <a:pPr marL="285750" indent="-285750">
              <a:lnSpc>
                <a:spcPct val="150000"/>
              </a:lnSpc>
              <a:buFont typeface="Arial" panose="020B0604020202020204" pitchFamily="34" charset="0"/>
              <a:buChar char="•"/>
            </a:pPr>
            <a:r>
              <a:rPr lang="en-US" sz="2800" dirty="0">
                <a:latin typeface="+mn-lt"/>
              </a:rPr>
              <a:t>Finalize Concept Design</a:t>
            </a:r>
          </a:p>
          <a:p>
            <a:pPr marL="285750" indent="-285750">
              <a:lnSpc>
                <a:spcPct val="150000"/>
              </a:lnSpc>
              <a:buFont typeface="Arial" panose="020B0604020202020204" pitchFamily="34" charset="0"/>
              <a:buChar char="•"/>
            </a:pPr>
            <a:r>
              <a:rPr lang="en-US" sz="2800" dirty="0">
                <a:latin typeface="+mn-lt"/>
              </a:rPr>
              <a:t>Cost Opinion</a:t>
            </a:r>
          </a:p>
          <a:p>
            <a:pPr marL="285750" indent="-285750">
              <a:lnSpc>
                <a:spcPct val="150000"/>
              </a:lnSpc>
              <a:buFont typeface="Arial" panose="020B0604020202020204" pitchFamily="34" charset="0"/>
              <a:buChar char="•"/>
            </a:pPr>
            <a:r>
              <a:rPr lang="en-US" sz="2800" dirty="0">
                <a:latin typeface="+mn-lt"/>
              </a:rPr>
              <a:t>Fundraise and Gain Support</a:t>
            </a:r>
          </a:p>
          <a:p>
            <a:pPr marL="285750" indent="-285750">
              <a:lnSpc>
                <a:spcPct val="150000"/>
              </a:lnSpc>
              <a:buFont typeface="Arial" panose="020B0604020202020204" pitchFamily="34" charset="0"/>
              <a:buChar char="•"/>
            </a:pPr>
            <a:r>
              <a:rPr lang="en-US" sz="2800" dirty="0">
                <a:latin typeface="+mn-lt"/>
              </a:rPr>
              <a:t>Final Design</a:t>
            </a:r>
          </a:p>
          <a:p>
            <a:pPr marL="285750" indent="-285750">
              <a:lnSpc>
                <a:spcPct val="150000"/>
              </a:lnSpc>
              <a:buFont typeface="Arial" panose="020B0604020202020204" pitchFamily="34" charset="0"/>
              <a:buChar char="•"/>
            </a:pPr>
            <a:r>
              <a:rPr lang="en-US" sz="2800" dirty="0">
                <a:latin typeface="+mn-lt"/>
              </a:rPr>
              <a:t>Permits</a:t>
            </a:r>
          </a:p>
          <a:p>
            <a:pPr marL="285750" indent="-285750">
              <a:lnSpc>
                <a:spcPct val="150000"/>
              </a:lnSpc>
              <a:buFont typeface="Arial" panose="020B0604020202020204" pitchFamily="34" charset="0"/>
              <a:buChar char="•"/>
            </a:pPr>
            <a:r>
              <a:rPr lang="en-US" sz="2800" dirty="0">
                <a:latin typeface="+mn-lt"/>
              </a:rPr>
              <a:t>Construction Plans</a:t>
            </a:r>
          </a:p>
          <a:p>
            <a:pPr marL="285750" indent="-285750">
              <a:lnSpc>
                <a:spcPct val="150000"/>
              </a:lnSpc>
              <a:buFont typeface="Arial" panose="020B0604020202020204" pitchFamily="34" charset="0"/>
              <a:buChar char="•"/>
            </a:pPr>
            <a:r>
              <a:rPr lang="en-US" sz="2800" dirty="0">
                <a:latin typeface="+mn-lt"/>
              </a:rPr>
              <a:t>Implement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0600" y="3095257"/>
            <a:ext cx="4204190" cy="3153143"/>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17918" y="956192"/>
            <a:ext cx="2133600" cy="1981201"/>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35901" y="956192"/>
            <a:ext cx="1955113" cy="1955113"/>
          </a:xfrm>
          <a:prstGeom prst="rect">
            <a:avLst/>
          </a:prstGeom>
        </p:spPr>
      </p:pic>
      <p:pic>
        <p:nvPicPr>
          <p:cNvPr id="9" name="Picture 8" descr="A drawing of a face&#10;&#10;Description automatically generated">
            <a:extLst>
              <a:ext uri="{FF2B5EF4-FFF2-40B4-BE49-F238E27FC236}">
                <a16:creationId xmlns:a16="http://schemas.microsoft.com/office/drawing/2014/main" id="{67A98F26-FF08-4E40-81EF-3EB1C5FF7D9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10" name="Picture 9" descr="A close up of a book&#10;&#10;Description automatically generated">
            <a:extLst>
              <a:ext uri="{FF2B5EF4-FFF2-40B4-BE49-F238E27FC236}">
                <a16:creationId xmlns:a16="http://schemas.microsoft.com/office/drawing/2014/main" id="{76DB174C-F3ED-404F-94D6-D5C9F65C17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Tree>
    <p:extLst>
      <p:ext uri="{BB962C8B-B14F-4D97-AF65-F5344CB8AC3E}">
        <p14:creationId xmlns:p14="http://schemas.microsoft.com/office/powerpoint/2010/main" val="402309065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Alternatives Analysis - Calculate Runoff Volume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00200"/>
            <a:ext cx="9067799" cy="4617910"/>
          </a:xfrm>
          <a:prstGeom prst="rect">
            <a:avLst/>
          </a:prstGeom>
        </p:spPr>
      </p:pic>
      <p:pic>
        <p:nvPicPr>
          <p:cNvPr id="5" name="Picture 4" descr="A drawing of a face&#10;&#10;Description automatically generated">
            <a:extLst>
              <a:ext uri="{FF2B5EF4-FFF2-40B4-BE49-F238E27FC236}">
                <a16:creationId xmlns:a16="http://schemas.microsoft.com/office/drawing/2014/main" id="{24F3A129-3014-42C7-8A9A-A5B413633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6" name="Picture 5" descr="A close up of a book&#10;&#10;Description automatically generated">
            <a:extLst>
              <a:ext uri="{FF2B5EF4-FFF2-40B4-BE49-F238E27FC236}">
                <a16:creationId xmlns:a16="http://schemas.microsoft.com/office/drawing/2014/main" id="{CAB1A53B-C888-4D2C-867A-58A4C3B290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Tree>
    <p:extLst>
      <p:ext uri="{BB962C8B-B14F-4D97-AF65-F5344CB8AC3E}">
        <p14:creationId xmlns:p14="http://schemas.microsoft.com/office/powerpoint/2010/main" val="413517073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883024"/>
            <a:ext cx="8610600" cy="5571564"/>
          </a:xfrm>
          <a:prstGeom prst="rect">
            <a:avLst/>
          </a:prstGeom>
        </p:spPr>
      </p:pic>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Hydrology - Soils</a:t>
            </a:r>
          </a:p>
        </p:txBody>
      </p:sp>
      <p:pic>
        <p:nvPicPr>
          <p:cNvPr id="5" name="Picture 4" descr="A drawing of a face&#10;&#10;Description automatically generated">
            <a:extLst>
              <a:ext uri="{FF2B5EF4-FFF2-40B4-BE49-F238E27FC236}">
                <a16:creationId xmlns:a16="http://schemas.microsoft.com/office/drawing/2014/main" id="{F85E6CB5-B55D-4B38-8A28-5D46530F2F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6" name="Picture 5" descr="A close up of a book&#10;&#10;Description automatically generated">
            <a:extLst>
              <a:ext uri="{FF2B5EF4-FFF2-40B4-BE49-F238E27FC236}">
                <a16:creationId xmlns:a16="http://schemas.microsoft.com/office/drawing/2014/main" id="{ECE455F0-C03A-4057-9725-2A56E53FDA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Tree>
    <p:extLst>
      <p:ext uri="{BB962C8B-B14F-4D97-AF65-F5344CB8AC3E}">
        <p14:creationId xmlns:p14="http://schemas.microsoft.com/office/powerpoint/2010/main" val="236752177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829F8-2BDF-44EA-BDF8-BB2CB5763272}"/>
              </a:ext>
            </a:extLst>
          </p:cNvPr>
          <p:cNvPicPr>
            <a:picLocks noChangeAspect="1"/>
          </p:cNvPicPr>
          <p:nvPr/>
        </p:nvPicPr>
        <p:blipFill>
          <a:blip r:embed="rId3"/>
          <a:stretch>
            <a:fillRect/>
          </a:stretch>
        </p:blipFill>
        <p:spPr>
          <a:xfrm>
            <a:off x="0" y="1014044"/>
            <a:ext cx="9144000" cy="5652087"/>
          </a:xfrm>
          <a:prstGeom prst="rect">
            <a:avLst/>
          </a:prstGeom>
        </p:spPr>
      </p:pic>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Alternatives Analysis- Calculate Runoff Volume</a:t>
            </a:r>
          </a:p>
        </p:txBody>
      </p:sp>
      <p:pic>
        <p:nvPicPr>
          <p:cNvPr id="9" name="Picture 8" descr="A drawing of a face&#10;&#10;Description automatically generated">
            <a:extLst>
              <a:ext uri="{FF2B5EF4-FFF2-40B4-BE49-F238E27FC236}">
                <a16:creationId xmlns:a16="http://schemas.microsoft.com/office/drawing/2014/main" id="{65EB40E6-8783-4912-B638-C285D8B8EC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10" name="Picture 9" descr="A close up of a book&#10;&#10;Description automatically generated">
            <a:extLst>
              <a:ext uri="{FF2B5EF4-FFF2-40B4-BE49-F238E27FC236}">
                <a16:creationId xmlns:a16="http://schemas.microsoft.com/office/drawing/2014/main" id="{A98708D8-AD15-4D35-8B35-66EC66539A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Tree>
    <p:extLst>
      <p:ext uri="{BB962C8B-B14F-4D97-AF65-F5344CB8AC3E}">
        <p14:creationId xmlns:p14="http://schemas.microsoft.com/office/powerpoint/2010/main" val="377693301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Alternatives Analysis- Calculate Runoff Volume</a:t>
            </a:r>
          </a:p>
        </p:txBody>
      </p:sp>
      <p:sp>
        <p:nvSpPr>
          <p:cNvPr id="6" name="TextBox 5">
            <a:extLst>
              <a:ext uri="{FF2B5EF4-FFF2-40B4-BE49-F238E27FC236}">
                <a16:creationId xmlns:a16="http://schemas.microsoft.com/office/drawing/2014/main" id="{0EA82E62-86EF-40DB-9D7C-EB1884D58A26}"/>
              </a:ext>
            </a:extLst>
          </p:cNvPr>
          <p:cNvSpPr txBox="1"/>
          <p:nvPr/>
        </p:nvSpPr>
        <p:spPr>
          <a:xfrm>
            <a:off x="381000" y="2590800"/>
            <a:ext cx="7486024" cy="3970318"/>
          </a:xfrm>
          <a:prstGeom prst="rect">
            <a:avLst/>
          </a:prstGeom>
          <a:noFill/>
        </p:spPr>
        <p:txBody>
          <a:bodyPr wrap="none" rtlCol="0">
            <a:spAutoFit/>
          </a:bodyPr>
          <a:lstStyle/>
          <a:p>
            <a:r>
              <a:rPr lang="en-US" dirty="0" err="1"/>
              <a:t>WQvolume</a:t>
            </a:r>
            <a:r>
              <a:rPr lang="en-US" dirty="0"/>
              <a:t> = P * </a:t>
            </a:r>
            <a:r>
              <a:rPr lang="en-US" dirty="0" err="1"/>
              <a:t>Rv</a:t>
            </a:r>
            <a:r>
              <a:rPr lang="en-US" dirty="0"/>
              <a:t> * A / 12</a:t>
            </a:r>
          </a:p>
          <a:p>
            <a:endParaRPr lang="en-US" dirty="0"/>
          </a:p>
          <a:p>
            <a:r>
              <a:rPr lang="en-US" dirty="0"/>
              <a:t>Where</a:t>
            </a:r>
          </a:p>
          <a:p>
            <a:endParaRPr lang="en-US" dirty="0"/>
          </a:p>
          <a:p>
            <a:r>
              <a:rPr lang="en-US" dirty="0"/>
              <a:t>P = precipitation = 1 inch across Vermont = </a:t>
            </a:r>
            <a:r>
              <a:rPr lang="en-US" b="1" dirty="0"/>
              <a:t>1</a:t>
            </a:r>
          </a:p>
          <a:p>
            <a:r>
              <a:rPr lang="en-US" dirty="0" err="1"/>
              <a:t>Rv</a:t>
            </a:r>
            <a:r>
              <a:rPr lang="en-US" dirty="0"/>
              <a:t> = runoff coefficient = (0.05 + 0.009 * I) = </a:t>
            </a:r>
            <a:r>
              <a:rPr lang="en-US" b="1" dirty="0"/>
              <a:t>(0.05+0.009*62.5) = 0.6125</a:t>
            </a:r>
          </a:p>
          <a:p>
            <a:r>
              <a:rPr lang="en-US" dirty="0"/>
              <a:t>I = percent impervious = </a:t>
            </a:r>
            <a:r>
              <a:rPr lang="en-US" b="1" dirty="0"/>
              <a:t>62.5%</a:t>
            </a:r>
          </a:p>
          <a:p>
            <a:r>
              <a:rPr lang="en-US" dirty="0"/>
              <a:t>A = site area (acres) = </a:t>
            </a:r>
            <a:r>
              <a:rPr lang="en-US" b="1" dirty="0"/>
              <a:t>0.8 acres</a:t>
            </a:r>
          </a:p>
          <a:p>
            <a:endParaRPr lang="en-US" b="1" dirty="0"/>
          </a:p>
          <a:p>
            <a:r>
              <a:rPr lang="en-US" b="1" dirty="0" err="1"/>
              <a:t>WQvolume</a:t>
            </a:r>
            <a:r>
              <a:rPr lang="en-US" b="1" dirty="0"/>
              <a:t> = ( 1 * 0.6125 * 0.8 ) / 12 = 0.0408 acre-feet</a:t>
            </a:r>
          </a:p>
          <a:p>
            <a:endParaRPr lang="en-US" b="1" dirty="0"/>
          </a:p>
          <a:p>
            <a:r>
              <a:rPr lang="en-US" b="1" dirty="0"/>
              <a:t>= 1,779 cubic feet</a:t>
            </a:r>
          </a:p>
          <a:p>
            <a:endParaRPr lang="en-US" b="1" dirty="0"/>
          </a:p>
          <a:p>
            <a:r>
              <a:rPr lang="en-US" b="1" dirty="0"/>
              <a:t>Like a 25-foot square room with 3 feet of water</a:t>
            </a:r>
          </a:p>
        </p:txBody>
      </p:sp>
      <p:pic>
        <p:nvPicPr>
          <p:cNvPr id="2" name="Picture 1">
            <a:extLst>
              <a:ext uri="{FF2B5EF4-FFF2-40B4-BE49-F238E27FC236}">
                <a16:creationId xmlns:a16="http://schemas.microsoft.com/office/drawing/2014/main" id="{187AAFD0-7526-43C0-BA7E-98B5164C3479}"/>
              </a:ext>
            </a:extLst>
          </p:cNvPr>
          <p:cNvPicPr>
            <a:picLocks noChangeAspect="1"/>
          </p:cNvPicPr>
          <p:nvPr/>
        </p:nvPicPr>
        <p:blipFill>
          <a:blip r:embed="rId3"/>
          <a:stretch>
            <a:fillRect/>
          </a:stretch>
        </p:blipFill>
        <p:spPr>
          <a:xfrm>
            <a:off x="3429000" y="944597"/>
            <a:ext cx="6090694" cy="1947467"/>
          </a:xfrm>
          <a:prstGeom prst="rect">
            <a:avLst/>
          </a:prstGeom>
        </p:spPr>
      </p:pic>
      <p:pic>
        <p:nvPicPr>
          <p:cNvPr id="8" name="Picture 7" descr="A drawing of a face&#10;&#10;Description automatically generated">
            <a:extLst>
              <a:ext uri="{FF2B5EF4-FFF2-40B4-BE49-F238E27FC236}">
                <a16:creationId xmlns:a16="http://schemas.microsoft.com/office/drawing/2014/main" id="{A21B0230-24EB-4C36-A028-51FF3ED478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9" name="Picture 8" descr="A close up of a book&#10;&#10;Description automatically generated">
            <a:extLst>
              <a:ext uri="{FF2B5EF4-FFF2-40B4-BE49-F238E27FC236}">
                <a16:creationId xmlns:a16="http://schemas.microsoft.com/office/drawing/2014/main" id="{A2CB823D-DA72-4412-B58D-73DEA4E717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Tree>
    <p:extLst>
      <p:ext uri="{BB962C8B-B14F-4D97-AF65-F5344CB8AC3E}">
        <p14:creationId xmlns:p14="http://schemas.microsoft.com/office/powerpoint/2010/main" val="98240293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Alternatives Analysis- Calculate Runoff Volume</a:t>
            </a:r>
          </a:p>
        </p:txBody>
      </p:sp>
      <p:sp>
        <p:nvSpPr>
          <p:cNvPr id="4" name="TextBox 3"/>
          <p:cNvSpPr txBox="1"/>
          <p:nvPr/>
        </p:nvSpPr>
        <p:spPr>
          <a:xfrm>
            <a:off x="457200" y="5255749"/>
            <a:ext cx="5917004" cy="646331"/>
          </a:xfrm>
          <a:prstGeom prst="rect">
            <a:avLst/>
          </a:prstGeom>
          <a:noFill/>
        </p:spPr>
        <p:txBody>
          <a:bodyPr wrap="none" rtlCol="0">
            <a:spAutoFit/>
          </a:bodyPr>
          <a:lstStyle/>
          <a:p>
            <a:r>
              <a:rPr lang="en-US" dirty="0"/>
              <a:t>12,882 cubic feet is like:</a:t>
            </a:r>
          </a:p>
          <a:p>
            <a:r>
              <a:rPr lang="en-US" dirty="0"/>
              <a:t>2 feet of water over the basketball court to east of school</a:t>
            </a:r>
          </a:p>
        </p:txBody>
      </p:sp>
      <p:pic>
        <p:nvPicPr>
          <p:cNvPr id="5" name="Picture 4"/>
          <p:cNvPicPr>
            <a:picLocks noChangeAspect="1"/>
          </p:cNvPicPr>
          <p:nvPr/>
        </p:nvPicPr>
        <p:blipFill>
          <a:blip r:embed="rId3"/>
          <a:stretch>
            <a:fillRect/>
          </a:stretch>
        </p:blipFill>
        <p:spPr>
          <a:xfrm>
            <a:off x="-10392" y="1752600"/>
            <a:ext cx="9107332" cy="2731190"/>
          </a:xfrm>
          <a:prstGeom prst="rect">
            <a:avLst/>
          </a:prstGeom>
        </p:spPr>
      </p:pic>
      <p:pic>
        <p:nvPicPr>
          <p:cNvPr id="6" name="Picture 5" descr="A drawing of a face&#10;&#10;Description automatically generated">
            <a:extLst>
              <a:ext uri="{FF2B5EF4-FFF2-40B4-BE49-F238E27FC236}">
                <a16:creationId xmlns:a16="http://schemas.microsoft.com/office/drawing/2014/main" id="{877C8965-7FEF-496B-ADEB-CDA823F9FB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8" name="Picture 7" descr="A close up of a book&#10;&#10;Description automatically generated">
            <a:extLst>
              <a:ext uri="{FF2B5EF4-FFF2-40B4-BE49-F238E27FC236}">
                <a16:creationId xmlns:a16="http://schemas.microsoft.com/office/drawing/2014/main" id="{46B64CE6-B2EB-4760-9C8D-5F2FED7D5E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Tree>
    <p:extLst>
      <p:ext uri="{BB962C8B-B14F-4D97-AF65-F5344CB8AC3E}">
        <p14:creationId xmlns:p14="http://schemas.microsoft.com/office/powerpoint/2010/main" val="300942970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3"/>
          <p:cNvSpPr txBox="1">
            <a:spLocks noChangeArrowheads="1"/>
          </p:cNvSpPr>
          <p:nvPr/>
        </p:nvSpPr>
        <p:spPr bwMode="auto">
          <a:xfrm>
            <a:off x="-1" y="191869"/>
            <a:ext cx="9134475" cy="646331"/>
          </a:xfrm>
          <a:prstGeom prst="rect">
            <a:avLst/>
          </a:prstGeom>
          <a:solidFill>
            <a:srgbClr val="005596"/>
          </a:solidFill>
          <a:ln w="19050">
            <a:solidFill>
              <a:srgbClr val="005596"/>
            </a:solidFill>
            <a:miter lim="800000"/>
            <a:headEnd/>
            <a:tailEnd/>
          </a:ln>
        </p:spPr>
        <p:txBody>
          <a:bodyPr wrap="square">
            <a:spAutoFit/>
          </a:bodyPr>
          <a:lstStyle/>
          <a:p>
            <a:pPr>
              <a:defRPr/>
            </a:pPr>
            <a:r>
              <a:rPr lang="en-US" sz="3600" dirty="0">
                <a:solidFill>
                  <a:schemeClr val="bg1"/>
                </a:solidFill>
                <a:effectLst>
                  <a:glow>
                    <a:schemeClr val="accent1"/>
                  </a:glow>
                  <a:outerShdw blurRad="127000" dist="50800" dir="5400000" algn="ctr" rotWithShape="0">
                    <a:schemeClr val="bg1">
                      <a:lumMod val="50000"/>
                    </a:schemeClr>
                  </a:outerShdw>
                </a:effectLst>
                <a:latin typeface="Calibri" pitchFamily="34" charset="0"/>
              </a:rPr>
              <a:t>  Alternatives Analysis- Consider OCP Options</a:t>
            </a:r>
          </a:p>
        </p:txBody>
      </p:sp>
      <p:sp>
        <p:nvSpPr>
          <p:cNvPr id="6" name="TextBox 5"/>
          <p:cNvSpPr txBox="1"/>
          <p:nvPr/>
        </p:nvSpPr>
        <p:spPr>
          <a:xfrm>
            <a:off x="228600" y="1066800"/>
            <a:ext cx="4038600" cy="563231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t>Soils</a:t>
            </a:r>
          </a:p>
          <a:p>
            <a:pPr marL="285750" indent="-285750">
              <a:lnSpc>
                <a:spcPct val="150000"/>
              </a:lnSpc>
              <a:buFont typeface="Arial" panose="020B0604020202020204" pitchFamily="34" charset="0"/>
              <a:buChar char="•"/>
            </a:pPr>
            <a:r>
              <a:rPr lang="en-US" sz="2400" dirty="0"/>
              <a:t>Infiltration Capacity</a:t>
            </a:r>
          </a:p>
          <a:p>
            <a:pPr marL="285750" indent="-285750">
              <a:lnSpc>
                <a:spcPct val="150000"/>
              </a:lnSpc>
              <a:buFont typeface="Arial" panose="020B0604020202020204" pitchFamily="34" charset="0"/>
              <a:buChar char="•"/>
            </a:pPr>
            <a:r>
              <a:rPr lang="en-US" sz="2400" dirty="0"/>
              <a:t>Appropriate location</a:t>
            </a:r>
          </a:p>
          <a:p>
            <a:pPr marL="285750" indent="-285750">
              <a:lnSpc>
                <a:spcPct val="150000"/>
              </a:lnSpc>
              <a:buFont typeface="Arial" panose="020B0604020202020204" pitchFamily="34" charset="0"/>
              <a:buChar char="•"/>
            </a:pPr>
            <a:r>
              <a:rPr lang="en-US" sz="2400" dirty="0"/>
              <a:t>Available space</a:t>
            </a:r>
          </a:p>
          <a:p>
            <a:pPr marL="285750" indent="-285750">
              <a:lnSpc>
                <a:spcPct val="150000"/>
              </a:lnSpc>
              <a:buFont typeface="Arial" panose="020B0604020202020204" pitchFamily="34" charset="0"/>
              <a:buChar char="•"/>
            </a:pPr>
            <a:r>
              <a:rPr lang="en-US" sz="2400" dirty="0"/>
              <a:t>Where is water collected</a:t>
            </a:r>
          </a:p>
          <a:p>
            <a:pPr marL="285750" indent="-285750">
              <a:lnSpc>
                <a:spcPct val="150000"/>
              </a:lnSpc>
              <a:buFont typeface="Arial" panose="020B0604020202020204" pitchFamily="34" charset="0"/>
              <a:buChar char="•"/>
            </a:pPr>
            <a:r>
              <a:rPr lang="en-US" sz="2400" dirty="0"/>
              <a:t>How much water collected</a:t>
            </a:r>
          </a:p>
          <a:p>
            <a:pPr marL="285750" indent="-285750">
              <a:lnSpc>
                <a:spcPct val="150000"/>
              </a:lnSpc>
              <a:buFont typeface="Arial" panose="020B0604020202020204" pitchFamily="34" charset="0"/>
              <a:buChar char="•"/>
            </a:pPr>
            <a:r>
              <a:rPr lang="en-US" sz="2400" dirty="0"/>
              <a:t>Constraints – utilities?</a:t>
            </a:r>
          </a:p>
          <a:p>
            <a:pPr marL="285750" indent="-285750">
              <a:lnSpc>
                <a:spcPct val="150000"/>
              </a:lnSpc>
              <a:buFont typeface="Arial" panose="020B0604020202020204" pitchFamily="34" charset="0"/>
              <a:buChar char="•"/>
            </a:pPr>
            <a:r>
              <a:rPr lang="en-US" sz="2400" dirty="0"/>
              <a:t>Maintenance needs</a:t>
            </a:r>
          </a:p>
          <a:p>
            <a:pPr marL="285750" indent="-285750">
              <a:lnSpc>
                <a:spcPct val="150000"/>
              </a:lnSpc>
              <a:buFont typeface="Arial" panose="020B0604020202020204" pitchFamily="34" charset="0"/>
              <a:buChar char="•"/>
            </a:pPr>
            <a:r>
              <a:rPr lang="en-US" sz="2400" dirty="0"/>
              <a:t>Type of pollutants present</a:t>
            </a:r>
          </a:p>
          <a:p>
            <a:pPr marL="285750" indent="-285750">
              <a:lnSpc>
                <a:spcPct val="150000"/>
              </a:lnSpc>
              <a:buFont typeface="Arial" panose="020B0604020202020204" pitchFamily="34" charset="0"/>
              <a:buChar char="•"/>
            </a:pPr>
            <a:r>
              <a:rPr lang="en-US" sz="2400" dirty="0"/>
              <a:t>Problem areas – Erosion?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72254" y="1828800"/>
            <a:ext cx="4729962" cy="3680471"/>
          </a:xfrm>
          <a:prstGeom prst="rect">
            <a:avLst/>
          </a:prstGeom>
          <a:ln>
            <a:solidFill>
              <a:schemeClr val="tx1"/>
            </a:solidFill>
          </a:ln>
        </p:spPr>
      </p:pic>
      <p:pic>
        <p:nvPicPr>
          <p:cNvPr id="8" name="Picture 7" descr="A drawing of a face&#10;&#10;Description automatically generated">
            <a:extLst>
              <a:ext uri="{FF2B5EF4-FFF2-40B4-BE49-F238E27FC236}">
                <a16:creationId xmlns:a16="http://schemas.microsoft.com/office/drawing/2014/main" id="{55179E75-75EC-46FC-B9E1-59BAF6234B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8776" y="6369638"/>
            <a:ext cx="1529424" cy="362465"/>
          </a:xfrm>
          <a:prstGeom prst="rect">
            <a:avLst/>
          </a:prstGeom>
        </p:spPr>
      </p:pic>
      <p:pic>
        <p:nvPicPr>
          <p:cNvPr id="9" name="Picture 8" descr="A close up of a book&#10;&#10;Description automatically generated">
            <a:extLst>
              <a:ext uri="{FF2B5EF4-FFF2-40B4-BE49-F238E27FC236}">
                <a16:creationId xmlns:a16="http://schemas.microsoft.com/office/drawing/2014/main" id="{70102610-6C3D-4D7B-9893-4AE825861D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34400" y="6096000"/>
            <a:ext cx="554800" cy="677183"/>
          </a:xfrm>
          <a:prstGeom prst="rect">
            <a:avLst/>
          </a:prstGeom>
        </p:spPr>
      </p:pic>
    </p:spTree>
    <p:extLst>
      <p:ext uri="{BB962C8B-B14F-4D97-AF65-F5344CB8AC3E}">
        <p14:creationId xmlns:p14="http://schemas.microsoft.com/office/powerpoint/2010/main" val="3920941406"/>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1592</TotalTime>
  <Words>2237</Words>
  <Application>Microsoft Office PowerPoint</Application>
  <PresentationFormat>On-screen Show (4:3)</PresentationFormat>
  <Paragraphs>301</Paragraphs>
  <Slides>38</Slides>
  <Notes>38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LaPlatte River Watershed Stormwater Infrastructure Study</dc:title>
  <dc:creator>Roy Schiff</dc:creator>
  <cp:lastModifiedBy>Kate Kelly</cp:lastModifiedBy>
  <cp:revision>142</cp:revision>
  <cp:lastPrinted>2016-09-21T03:06:35Z</cp:lastPrinted>
  <dcterms:created xsi:type="dcterms:W3CDTF">2010-06-02T14:48:48Z</dcterms:created>
  <dcterms:modified xsi:type="dcterms:W3CDTF">2019-10-07T02:16:33Z</dcterms:modified>
</cp:coreProperties>
</file>