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6" r:id="rId2"/>
    <p:sldId id="346" r:id="rId3"/>
    <p:sldId id="747" r:id="rId4"/>
    <p:sldId id="787" r:id="rId5"/>
    <p:sldId id="783" r:id="rId6"/>
    <p:sldId id="786" r:id="rId7"/>
    <p:sldId id="350" r:id="rId8"/>
    <p:sldId id="789" r:id="rId9"/>
    <p:sldId id="788" r:id="rId10"/>
    <p:sldId id="794" r:id="rId11"/>
    <p:sldId id="797" r:id="rId12"/>
    <p:sldId id="367" r:id="rId13"/>
    <p:sldId id="800" r:id="rId14"/>
    <p:sldId id="362" r:id="rId15"/>
    <p:sldId id="363" r:id="rId16"/>
    <p:sldId id="798" r:id="rId17"/>
    <p:sldId id="351" r:id="rId18"/>
    <p:sldId id="799" r:id="rId19"/>
    <p:sldId id="801" r:id="rId20"/>
    <p:sldId id="790" r:id="rId21"/>
    <p:sldId id="791" r:id="rId22"/>
    <p:sldId id="749" r:id="rId23"/>
    <p:sldId id="785" r:id="rId24"/>
    <p:sldId id="352" r:id="rId25"/>
    <p:sldId id="759" r:id="rId26"/>
    <p:sldId id="796" r:id="rId27"/>
    <p:sldId id="795" r:id="rId28"/>
    <p:sldId id="331" r:id="rId29"/>
    <p:sldId id="793" r:id="rId3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5" autoAdjust="0"/>
    <p:restoredTop sz="87791" autoAdjust="0"/>
  </p:normalViewPr>
  <p:slideViewPr>
    <p:cSldViewPr showGuides="1">
      <p:cViewPr varScale="1">
        <p:scale>
          <a:sx n="88" d="100"/>
          <a:sy n="88" d="100"/>
        </p:scale>
        <p:origin x="126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351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 smtClean="0"/>
            </a:lvl1pPr>
          </a:lstStyle>
          <a:p>
            <a:pPr>
              <a:defRPr/>
            </a:pPr>
            <a:fld id="{8E277D99-D6F2-493D-AAA2-8C1885A8AF02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BDAC17B-5007-4274-B417-CF19601AB1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85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2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83957FF5-C6EC-427C-9BC4-2492B3981EBD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226"/>
            <a:ext cx="5850835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0641ECA9-36DA-4A23-9B9D-FE32FFBB27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022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019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Rivers are ecosystems that support all levels of life.</a:t>
            </a:r>
          </a:p>
          <a:p>
            <a:r>
              <a:rPr lang="en-US" dirty="0"/>
              <a:t>Need good water quality to live.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9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life stages from eggs to adults need to be able to survive.</a:t>
            </a:r>
          </a:p>
          <a:p>
            <a:r>
              <a:rPr lang="en-US" dirty="0"/>
              <a:t>We think about fish, but it is the insects and lower food chain that limit these populations.</a:t>
            </a:r>
          </a:p>
          <a:p>
            <a:r>
              <a:rPr lang="en-US" dirty="0"/>
              <a:t>Need healthy riparian vegetation, proper temps, proper substrate.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044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Does anyone know what is tested during water quality monitoring?</a:t>
            </a:r>
          </a:p>
          <a:p>
            <a:r>
              <a:rPr lang="en-US" dirty="0"/>
              <a:t>Volunteers complete it</a:t>
            </a:r>
          </a:p>
          <a:p>
            <a:r>
              <a:rPr lang="en-US" dirty="0"/>
              <a:t>Why would we want to have this data? – to understand the problems and guide how to fix them</a:t>
            </a:r>
          </a:p>
          <a:p>
            <a:r>
              <a:rPr lang="en-US" dirty="0"/>
              <a:t>Phosphorus, Chloride, </a:t>
            </a:r>
            <a:r>
              <a:rPr lang="en-US" dirty="0" err="1"/>
              <a:t>E.Coli</a:t>
            </a:r>
            <a:r>
              <a:rPr lang="en-US" dirty="0"/>
              <a:t>, Solids, Nitrogen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D4852-E242-48A8-BA1B-3D7B89EA9D0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78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Quality Measurements are done by volunteers to sample for specific nutrients and pollutants</a:t>
            </a:r>
          </a:p>
          <a:p>
            <a:r>
              <a:rPr lang="en-US" dirty="0"/>
              <a:t>The state also does bio-monitoring to evaluate fish and </a:t>
            </a:r>
            <a:r>
              <a:rPr lang="en-US"/>
              <a:t>macroinvertebrate species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60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a lot of different factors that go into calculating how much stormwater runoff there is</a:t>
            </a:r>
          </a:p>
          <a:p>
            <a:r>
              <a:rPr lang="en-US" dirty="0"/>
              <a:t>Including how much rain</a:t>
            </a:r>
          </a:p>
          <a:p>
            <a:r>
              <a:rPr lang="en-US" dirty="0"/>
              <a:t>We will get into this in detail later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21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Areas with different soils have naturally different infiltration rates.</a:t>
            </a:r>
          </a:p>
          <a:p>
            <a:r>
              <a:rPr lang="en-US" dirty="0"/>
              <a:t>Sandy- water sinks in like at the beach</a:t>
            </a:r>
          </a:p>
          <a:p>
            <a:r>
              <a:rPr lang="en-US" dirty="0"/>
              <a:t>Clay – water sits on the surface or runs off – wetlands are usually clay soils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42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Hydrologic range of variability.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Altered by watershed activities.  Clearing, snow-making, urbanization,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62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Vertical – Stream Flow</a:t>
            </a:r>
          </a:p>
          <a:p>
            <a:r>
              <a:rPr lang="en-US" dirty="0" err="1"/>
              <a:t>Horizonatal</a:t>
            </a:r>
            <a:r>
              <a:rPr lang="en-US" dirty="0"/>
              <a:t> – time</a:t>
            </a:r>
          </a:p>
          <a:p>
            <a:r>
              <a:rPr lang="en-US" dirty="0"/>
              <a:t>One storm</a:t>
            </a:r>
          </a:p>
          <a:p>
            <a:r>
              <a:rPr lang="en-US" dirty="0"/>
              <a:t>Peak is higher and earlier</a:t>
            </a:r>
          </a:p>
          <a:p>
            <a:r>
              <a:rPr lang="en-US" dirty="0"/>
              <a:t>More water getting to streams faster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49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USGS 04282780 LEWIS CREEK AT NORTH FERRISBURG, VT</a:t>
            </a:r>
          </a:p>
          <a:p>
            <a:r>
              <a:rPr lang="en-US" b="1" dirty="0"/>
              <a:t>Station operated in cooperation with the Lake Champlain Basin Program.</a:t>
            </a:r>
            <a:br>
              <a:rPr lang="en-US" dirty="0"/>
            </a:br>
            <a:r>
              <a:rPr lang="en-US" dirty="0"/>
              <a:t>77 SM, 28 years, </a:t>
            </a:r>
          </a:p>
          <a:p>
            <a:r>
              <a:rPr lang="en-US" dirty="0"/>
              <a:t>Key data, Need more gauges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44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HOTTER- National Academy of Sciences determined earths surface has risen 1 degree F in last century with acceleration in last two decades</a:t>
            </a:r>
          </a:p>
          <a:p>
            <a:r>
              <a:rPr lang="en-US" dirty="0"/>
              <a:t>Lake Champlain freezes over less frequently</a:t>
            </a:r>
          </a:p>
          <a:p>
            <a:r>
              <a:rPr lang="en-US" dirty="0"/>
              <a:t>Attributable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58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will be a second session focused on site assessment and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926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WETTER- </a:t>
            </a:r>
          </a:p>
          <a:p>
            <a:r>
              <a:rPr lang="en-US" dirty="0"/>
              <a:t>Larger storms</a:t>
            </a:r>
          </a:p>
          <a:p>
            <a:r>
              <a:rPr lang="en-US" dirty="0"/>
              <a:t>Extreme storms are more frequent storms – flooding happens more often</a:t>
            </a:r>
          </a:p>
          <a:p>
            <a:r>
              <a:rPr lang="en-US" dirty="0"/>
              <a:t>More extremes – including more drought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698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Climate is like the entire football season – preseason through </a:t>
            </a:r>
            <a:r>
              <a:rPr lang="en-US" dirty="0" err="1"/>
              <a:t>superbowl</a:t>
            </a:r>
            <a:endParaRPr lang="en-US" dirty="0"/>
          </a:p>
          <a:p>
            <a:r>
              <a:rPr lang="en-US" dirty="0"/>
              <a:t>Weather is like one or two plays within a game</a:t>
            </a:r>
          </a:p>
          <a:p>
            <a:r>
              <a:rPr lang="en-US" dirty="0"/>
              <a:t>The planet is warming over a long time, but that doesn’t mean we will not have a cold day in winter.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93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What is a river?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Potential to kinetic energy to move water, sediment and woody debris from upland to lowland.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Form and process.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Studies have shown that headwater conditions often dictate water quality, physical features, and biology downstream.  Wood and sediment inputs are essential.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40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3E6C6F92-6F15-48B1-B442-862DCDB484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CF4C5-DA5F-40CB-93F1-0FC7B0A3499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E2BB6E4C-A0E6-42FF-A9C7-9EB5F1827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8563" y="4681538"/>
            <a:ext cx="4681537" cy="3513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C01EDC2F-2895-4F77-9D70-26F9889B5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5663" y="1120775"/>
            <a:ext cx="5661025" cy="1611313"/>
          </a:xfrm>
          <a:noFill/>
        </p:spPr>
        <p:txBody>
          <a:bodyPr/>
          <a:lstStyle/>
          <a:p>
            <a:pPr marL="0" indent="0">
              <a:buFont typeface="+mj-lt"/>
              <a:buNone/>
            </a:pPr>
            <a:r>
              <a:rPr lang="en-US" altLang="en-US" dirty="0">
                <a:latin typeface="Tahoma" pitchFamily="34" charset="0"/>
              </a:rPr>
              <a:t>Urban rivers reduce</a:t>
            </a:r>
            <a:r>
              <a:rPr lang="en-US" altLang="en-US" baseline="0" dirty="0">
                <a:latin typeface="Tahoma" pitchFamily="34" charset="0"/>
              </a:rPr>
              <a:t> the potential to have natural form and process and thus rivers are often managed.</a:t>
            </a:r>
          </a:p>
          <a:p>
            <a:pPr marL="0" indent="0">
              <a:buFont typeface="+mj-lt"/>
              <a:buNone/>
            </a:pPr>
            <a:r>
              <a:rPr lang="en-US" altLang="en-US" baseline="0" dirty="0">
                <a:latin typeface="Tahoma" pitchFamily="34" charset="0"/>
              </a:rPr>
              <a:t>You can see how this has happened over time in Hinesburg</a:t>
            </a:r>
          </a:p>
          <a:p>
            <a:pPr marL="0" indent="0">
              <a:buFont typeface="+mj-lt"/>
              <a:buNone/>
            </a:pPr>
            <a:r>
              <a:rPr lang="en-US" altLang="en-US" baseline="0" dirty="0">
                <a:latin typeface="Tahoma" pitchFamily="34" charset="0"/>
              </a:rPr>
              <a:t>Rivers are not typically straight, do not usually make right angle turns around field edges</a:t>
            </a:r>
          </a:p>
          <a:p>
            <a:pPr marL="0" indent="0">
              <a:buFont typeface="+mj-lt"/>
              <a:buNone/>
            </a:pPr>
            <a:r>
              <a:rPr lang="en-US" altLang="en-US" baseline="0" dirty="0">
                <a:latin typeface="Tahoma" pitchFamily="34" charset="0"/>
              </a:rPr>
              <a:t>The canal rerouted a channel</a:t>
            </a:r>
          </a:p>
          <a:p>
            <a:pPr marL="0" indent="0">
              <a:buFont typeface="+mj-lt"/>
              <a:buNone/>
            </a:pPr>
            <a:r>
              <a:rPr lang="en-US" altLang="en-US" baseline="0" dirty="0">
                <a:latin typeface="Tahoma" pitchFamily="34" charset="0"/>
              </a:rPr>
              <a:t>Development pushed streams aside</a:t>
            </a:r>
          </a:p>
        </p:txBody>
      </p:sp>
    </p:spTree>
    <p:extLst>
      <p:ext uri="{BB962C8B-B14F-4D97-AF65-F5344CB8AC3E}">
        <p14:creationId xmlns:p14="http://schemas.microsoft.com/office/powerpoint/2010/main" val="3090551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add more water the balance is off</a:t>
            </a:r>
          </a:p>
          <a:p>
            <a:r>
              <a:rPr lang="en-US" dirty="0"/>
              <a:t>It increases the water power and leads to erosion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3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/>
              <a:t>A river’s form and process – what it looks like and how it acts</a:t>
            </a:r>
          </a:p>
          <a:p>
            <a:pPr algn="l"/>
            <a:r>
              <a:rPr lang="en-US" sz="1200" dirty="0"/>
              <a:t>Morphology is determined by valley setting.</a:t>
            </a:r>
          </a:p>
          <a:p>
            <a:pPr algn="l"/>
            <a:r>
              <a:rPr lang="en-US" sz="1200" dirty="0"/>
              <a:t>When we add extra water from runoff or climate change, it changes how rivers act and move</a:t>
            </a:r>
          </a:p>
          <a:p>
            <a:pPr algn="l"/>
            <a:r>
              <a:rPr lang="en-US" sz="1200" dirty="0"/>
              <a:t>This can cause erosion or flooding</a:t>
            </a:r>
          </a:p>
          <a:p>
            <a:pPr algn="l"/>
            <a:r>
              <a:rPr lang="en-US" sz="1200" dirty="0"/>
              <a:t>It can damage property as it </a:t>
            </a:r>
            <a:r>
              <a:rPr lang="en-US" sz="1200" dirty="0" err="1"/>
              <a:t>trys</a:t>
            </a:r>
            <a:r>
              <a:rPr lang="en-US" sz="1200" dirty="0"/>
              <a:t> to regain its balance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27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imagine the water from a river flooding a home or downtown, but what people don’t always think about is the rocks, trees, and other debris that the water carries with it.</a:t>
            </a:r>
          </a:p>
          <a:p>
            <a:r>
              <a:rPr lang="en-US" dirty="0"/>
              <a:t>Rivers can be so powerful that they wash out roads</a:t>
            </a:r>
          </a:p>
          <a:p>
            <a:r>
              <a:rPr lang="en-US" dirty="0"/>
              <a:t>And carry tons and tons of sediment that can clog bridges and culverts and bury homes.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70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River erosion and flooding are hazards.</a:t>
            </a:r>
          </a:p>
          <a:p>
            <a:r>
              <a:rPr lang="en-US" dirty="0"/>
              <a:t>Does anyone know anyone who’s home flooded? Road flooded? A spot with erosion?</a:t>
            </a:r>
          </a:p>
          <a:p>
            <a:r>
              <a:rPr lang="en-US" dirty="0"/>
              <a:t>We need to prepare for extreme weather and climate change.</a:t>
            </a:r>
          </a:p>
          <a:p>
            <a:pPr marL="0" indent="0">
              <a:buFontTx/>
              <a:buNone/>
            </a:pPr>
            <a:r>
              <a:rPr lang="en-US" dirty="0"/>
              <a:t>Resilient designs will help.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394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 more flood resilient we can take steps to reduce the amount of runoff and therefore the amount of water in our rivers.</a:t>
            </a:r>
          </a:p>
          <a:p>
            <a:r>
              <a:rPr lang="en-US" dirty="0"/>
              <a:t>Our goal is to identify locations where water is collected and concentrated or where dirty water is running off impervious surface.</a:t>
            </a:r>
          </a:p>
          <a:p>
            <a:r>
              <a:rPr lang="en-US" dirty="0"/>
              <a:t>Once identified we will want to consider ways to Slow, Spread, and Soak. </a:t>
            </a:r>
          </a:p>
          <a:p>
            <a:r>
              <a:rPr lang="en-US" dirty="0"/>
              <a:t>Next time we get together we will learn more about how that can be done.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712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Watershed Jeopardy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Describe “rain” activity -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straws,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aluminium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foil, moss, cardboard,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etc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and had the students build a replica of their school, then I came around with a squirt bottle and "made it rain" and we watched and discussed where the water went. We ended with a discussion on what could be done on the school campus to slow, soak, spread water.</a:t>
            </a:r>
            <a:endParaRPr lang="en-US" sz="12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b="1" dirty="0"/>
              <a:t>or a discussion with teachers about how they think some of this material could be taught at their age groups.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83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/>
            <a:r>
              <a:rPr lang="en-US" b="0" u="none" dirty="0">
                <a:solidFill>
                  <a:schemeClr val="tx1"/>
                </a:solidFill>
              </a:rPr>
              <a:t>A watershed is an area of land that flows to a common body of water like a stream, river, lake, or ocean.</a:t>
            </a:r>
          </a:p>
          <a:p>
            <a:pPr indent="0"/>
            <a:r>
              <a:rPr lang="en-US" b="0" u="none" dirty="0">
                <a:solidFill>
                  <a:schemeClr val="tx1"/>
                </a:solidFill>
              </a:rPr>
              <a:t>Who lives in a watershed?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40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/>
            <a:r>
              <a:rPr lang="en-US" b="0" u="none" dirty="0">
                <a:solidFill>
                  <a:schemeClr val="tx1"/>
                </a:solidFill>
              </a:rPr>
              <a:t>A watershed is an area of land that flows to a common body of water like a stream, river, lake, or ocean.</a:t>
            </a:r>
          </a:p>
          <a:p>
            <a:pPr indent="0"/>
            <a:r>
              <a:rPr lang="en-US" b="0" u="none" dirty="0">
                <a:solidFill>
                  <a:schemeClr val="tx1"/>
                </a:solidFill>
              </a:rPr>
              <a:t>It can be large like the Lake Champlain Watershed- 8,000 square miles or</a:t>
            </a:r>
          </a:p>
          <a:p>
            <a:pPr indent="0"/>
            <a:r>
              <a:rPr lang="en-US" b="0" u="none" dirty="0">
                <a:solidFill>
                  <a:schemeClr val="tx1"/>
                </a:solidFill>
              </a:rPr>
              <a:t>Very small like the watershed draining to a very small pond.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3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types of people’s jobs might work with watersheds?</a:t>
            </a:r>
          </a:p>
          <a:p>
            <a:r>
              <a:rPr lang="en-US" dirty="0"/>
              <a:t>Here are a few- many different types of scientists and engineers.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149A5-8D8B-4454-B21B-519D820E4A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03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not allow fluids to pass through</a:t>
            </a:r>
          </a:p>
          <a:p>
            <a:r>
              <a:rPr lang="en-US" dirty="0"/>
              <a:t>In the case of rain – it hits it and can’t get through, so it runs off and becomes stormwater runoff</a:t>
            </a:r>
          </a:p>
          <a:p>
            <a:r>
              <a:rPr lang="en-US" dirty="0"/>
              <a:t>What are examples? – pavement, parking lots, streets, buildings, sidewalks, gravel, other compacted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53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Pervious surfaces like plants and healthy soils help water infiltrate (seep) into the soils and reduce runoff.</a:t>
            </a:r>
          </a:p>
          <a:p>
            <a:r>
              <a:rPr lang="en-US" dirty="0"/>
              <a:t>Runoff from surfaces can pick up pollutants and transport them to downstream waters.</a:t>
            </a:r>
          </a:p>
          <a:p>
            <a:r>
              <a:rPr lang="en-US" dirty="0"/>
              <a:t>The pollution can impact aquatic ecosystems.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00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Stormwater Runoff is rain that hits the ground and can’t infiltrate so it runs along the ground surface.</a:t>
            </a:r>
          </a:p>
          <a:p>
            <a:r>
              <a:rPr lang="en-US" dirty="0"/>
              <a:t>Why is that so bad?</a:t>
            </a:r>
          </a:p>
          <a:p>
            <a:r>
              <a:rPr lang="en-US" dirty="0"/>
              <a:t>As it goes it collects dirt or other pollutants on the ground and carry’s them to the next downstream waterbody.</a:t>
            </a:r>
          </a:p>
          <a:p>
            <a:r>
              <a:rPr lang="en-US" dirty="0"/>
              <a:t>We removed natures resiliency tactics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555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activity from </a:t>
            </a:r>
            <a:r>
              <a:rPr lang="en-US" dirty="0" err="1"/>
              <a:t>SeaGrant</a:t>
            </a:r>
            <a:r>
              <a:rPr lang="en-US" dirty="0"/>
              <a:t> SW Curriculum Section 1B – “What types of pollutants might be in stormwater?”</a:t>
            </a:r>
          </a:p>
          <a:p>
            <a:r>
              <a:rPr lang="en-US" dirty="0"/>
              <a:t>For each area identify the types of pollutants that could potentially be found in stormwater runoff from each of these places</a:t>
            </a:r>
          </a:p>
          <a:p>
            <a:r>
              <a:rPr lang="en-US" dirty="0"/>
              <a:t>10 minutes alone, then 5 minutes to discuss with a partner</a:t>
            </a:r>
          </a:p>
          <a:p>
            <a:r>
              <a:rPr lang="en-US" dirty="0"/>
              <a:t>Review as a class</a:t>
            </a:r>
          </a:p>
          <a:p>
            <a:r>
              <a:rPr lang="en-US" dirty="0"/>
              <a:t>By understanding pollutants we can better prevent them from getting to our waterways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2683-5B9D-4706-B113-CAC7DBCE0353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A2E98-F8A4-4B62-8509-B7F42E80C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1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3DFFE-7290-4C1D-826B-A3380FD228CF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06731-FA83-4BEA-AAAB-D414D7D8B8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34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0254B-780D-4C54-863C-6964C44E6458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C3C2-2B1C-413B-99CA-B1112FF094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45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5394341"/>
      </p:ext>
    </p:extLst>
  </p:cSld>
  <p:clrMapOvr>
    <a:masterClrMapping/>
  </p:clrMapOvr>
  <p:transition spd="med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5394341"/>
      </p:ext>
    </p:extLst>
  </p:cSld>
  <p:clrMapOvr>
    <a:masterClrMapping/>
  </p:clrMapOvr>
  <p:transition spd="med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1295400"/>
            <a:ext cx="8077200" cy="4800600"/>
          </a:xfrm>
        </p:spPr>
        <p:txBody>
          <a:bodyPr>
            <a:normAutofit/>
          </a:bodyPr>
          <a:lstStyle>
            <a:lvl1pPr>
              <a:defRPr sz="24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97645"/>
            <a:ext cx="9144000" cy="649224"/>
          </a:xfrm>
        </p:spPr>
        <p:txBody>
          <a:bodyPr>
            <a:noAutofit/>
          </a:bodyPr>
          <a:lstStyle>
            <a:lvl1pPr marL="400050" indent="0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360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182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96806-2EB5-4811-887C-ACA680EECF8E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7FED3-89E9-498E-9018-A4146B375A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3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F19FF-1A2B-4113-92DC-3417C223D9E8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49029-B809-4CB0-B7D2-A9A63E8246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4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D46E3-6F1B-46E2-8F0D-6B9E20151BA2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7B72-697A-4363-B550-E2BB0C20BA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CAEA5-83C9-4FE6-AFE4-2C9DF1985145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E05FA-37BD-4673-9734-6DFC0ABB2E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4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8BB79-9514-45D4-8B81-54EB07EB6DFF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D1E2C-90AF-4F41-9151-F96875AED8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4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C2183-DD05-4C74-8929-36A7E868B451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FC0BC-D2F9-4850-9AD1-B4A369F430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8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E413F-7B36-4A4A-A313-7CBDA13C8993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C8261-72B8-44DE-A7FE-192E956F00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7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24D52-EFA9-45DD-B31F-474FD6F2FDD9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5CBED-6E86-4FA8-A8FC-50BB7D843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0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6A8670-B5B8-4699-A751-60822E00FF08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58A31-1EAE-4C37-B344-E6E65C4BED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67400"/>
            <a:ext cx="9144000" cy="609600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152400" y="6019800"/>
            <a:ext cx="89916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Funded by the Lake Champlain Basin Program - L-2019-032 EO AOTS Project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790700" y="4071938"/>
            <a:ext cx="0" cy="179546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0" y="342900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1400" dirty="0">
              <a:solidFill>
                <a:srgbClr val="005596"/>
              </a:solidFill>
              <a:latin typeface="Calibri" pitchFamily="34" charset="0"/>
            </a:endParaRPr>
          </a:p>
          <a:p>
            <a:pPr algn="ctr">
              <a:defRPr/>
            </a:pPr>
            <a:endParaRPr lang="en-US" sz="1400" dirty="0">
              <a:solidFill>
                <a:srgbClr val="005596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005596"/>
                </a:solidFill>
                <a:latin typeface="Calibri" pitchFamily="34" charset="0"/>
              </a:rPr>
              <a:t>Presented By: Jessica Louisos, MS, PE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52600" y="4333875"/>
            <a:ext cx="0" cy="1533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0" y="1295400"/>
            <a:ext cx="91440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5596"/>
                </a:solidFill>
                <a:effectLst>
                  <a:glow>
                    <a:schemeClr val="accent1"/>
                  </a:glow>
                </a:effectLst>
                <a:latin typeface="+mj-lt"/>
              </a:rPr>
              <a:t>Ahead of the Storm</a:t>
            </a:r>
          </a:p>
          <a:p>
            <a:pPr algn="ctr">
              <a:defRPr/>
            </a:pPr>
            <a:r>
              <a:rPr lang="en-US" sz="3200" dirty="0">
                <a:solidFill>
                  <a:srgbClr val="005596"/>
                </a:solidFill>
                <a:effectLst>
                  <a:glow>
                    <a:schemeClr val="accent1"/>
                  </a:glow>
                </a:effectLst>
                <a:latin typeface="+mj-lt"/>
              </a:rPr>
              <a:t>Education and Outreach</a:t>
            </a:r>
          </a:p>
          <a:p>
            <a:pPr algn="ctr">
              <a:defRPr/>
            </a:pPr>
            <a:r>
              <a:rPr lang="en-US" sz="4400" dirty="0">
                <a:solidFill>
                  <a:srgbClr val="005596"/>
                </a:solidFill>
                <a:effectLst>
                  <a:glow>
                    <a:schemeClr val="accent1"/>
                  </a:glow>
                </a:effectLst>
                <a:latin typeface="+mj-lt"/>
              </a:rPr>
              <a:t>Introduction to Watershed Science, Stormwater, and Resiliency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-114299" y="4420674"/>
            <a:ext cx="9422467" cy="1456253"/>
            <a:chOff x="-75881" y="4039091"/>
            <a:chExt cx="9383369" cy="1457488"/>
          </a:xfrm>
        </p:grpSpPr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53346" y="4089138"/>
              <a:ext cx="1792755" cy="135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58162" y="4050857"/>
              <a:ext cx="1857241" cy="1399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21213" y="4044917"/>
              <a:ext cx="1897095" cy="1424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5881" y="4039091"/>
              <a:ext cx="1859153" cy="140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88113" y="4069072"/>
              <a:ext cx="1819375" cy="1371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37944" y="5487046"/>
              <a:ext cx="9106056" cy="9533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142983"/>
            <a:ext cx="1618438" cy="1618438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3CC01D33-6648-407C-A3B2-52BC741CC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0054"/>
            <a:ext cx="1058158" cy="1004160"/>
          </a:xfrm>
          <a:prstGeom prst="rect">
            <a:avLst/>
          </a:prstGeom>
        </p:spPr>
      </p:pic>
      <p:pic>
        <p:nvPicPr>
          <p:cNvPr id="23" name="Picture 22" descr="A close up of a book&#10;&#10;Description automatically generated">
            <a:extLst>
              <a:ext uri="{FF2B5EF4-FFF2-40B4-BE49-F238E27FC236}">
                <a16:creationId xmlns:a16="http://schemas.microsoft.com/office/drawing/2014/main" id="{4385B08B-0E4B-4BEF-9705-0C7D52EE61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77" y="387857"/>
            <a:ext cx="822684" cy="1004159"/>
          </a:xfrm>
          <a:prstGeom prst="rect">
            <a:avLst/>
          </a:prstGeom>
        </p:spPr>
      </p:pic>
      <p:pic>
        <p:nvPicPr>
          <p:cNvPr id="24" name="Picture 23" descr="A drawing of a face&#10;&#10;Description automatically generated">
            <a:extLst>
              <a:ext uri="{FF2B5EF4-FFF2-40B4-BE49-F238E27FC236}">
                <a16:creationId xmlns:a16="http://schemas.microsoft.com/office/drawing/2014/main" id="{C6EDC914-F296-4AB5-AC0C-A5A4A11FCD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" y="515035"/>
            <a:ext cx="2663516" cy="6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4266"/>
      </p:ext>
    </p:extLst>
  </p:cSld>
  <p:clrMapOvr>
    <a:masterClrMapping/>
  </p:clrMapOvr>
  <p:transition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09E83B1-73D7-44DD-8BD1-B03D1831C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4243" y="797088"/>
            <a:ext cx="5339557" cy="5984712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Rivers are Ecosystems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A8BC51-5496-4CAA-B033-92B87E57A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611779"/>
            <a:ext cx="18549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(Vannote, 1980; FISRWG, 1998) 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45D0843A-7938-423B-B4E9-A6F391B20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B96794E0-FDCA-406E-B61D-094931C92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05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ddis_fly_life_cycle">
            <a:extLst>
              <a:ext uri="{FF2B5EF4-FFF2-40B4-BE49-F238E27FC236}">
                <a16:creationId xmlns:a16="http://schemas.microsoft.com/office/drawing/2014/main" id="{025C2136-D6B1-4033-AB12-FE5F3889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3657600"/>
            <a:ext cx="6934200" cy="30146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 descr="Mayfly Life Cycle">
            <a:extLst>
              <a:ext uri="{FF2B5EF4-FFF2-40B4-BE49-F238E27FC236}">
                <a16:creationId xmlns:a16="http://schemas.microsoft.com/office/drawing/2014/main" id="{5C992D82-6A35-41EA-8470-F76CF7602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533400"/>
            <a:ext cx="3035300" cy="3581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Rivers are Homes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534665F-E71A-4E1E-9749-BA44E7620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400800"/>
            <a:ext cx="1196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(Bow River, 2008)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1C23D05B-76D0-4C7B-B41C-6947F7F37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565525"/>
            <a:ext cx="12096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(Kidfish CA, 2008)</a:t>
            </a:r>
          </a:p>
        </p:txBody>
      </p:sp>
    </p:spTree>
    <p:extLst>
      <p:ext uri="{BB962C8B-B14F-4D97-AF65-F5344CB8AC3E}">
        <p14:creationId xmlns:p14="http://schemas.microsoft.com/office/powerpoint/2010/main" val="1768378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C605AEBC-BDC5-437A-96FD-0608CC1BF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9287"/>
            <a:ext cx="9134475" cy="6850856"/>
          </a:xfrm>
          <a:prstGeom prst="rect">
            <a:avLst/>
          </a:prstGeom>
        </p:spPr>
      </p:pic>
      <p:pic>
        <p:nvPicPr>
          <p:cNvPr id="7" name="Picture 6" descr="A pile of hay&#10;&#10;Description automatically generated">
            <a:extLst>
              <a:ext uri="{FF2B5EF4-FFF2-40B4-BE49-F238E27FC236}">
                <a16:creationId xmlns:a16="http://schemas.microsoft.com/office/drawing/2014/main" id="{2133B24D-311B-4D5C-938E-77A10A0B0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9287"/>
            <a:ext cx="5143500" cy="6858000"/>
          </a:xfrm>
          <a:prstGeom prst="rect">
            <a:avLst/>
          </a:prstGeom>
        </p:spPr>
      </p:pic>
      <p:sp>
        <p:nvSpPr>
          <p:cNvPr id="16" name="Text Placeholder 9"/>
          <p:cNvSpPr txBox="1">
            <a:spLocks/>
          </p:cNvSpPr>
          <p:nvPr/>
        </p:nvSpPr>
        <p:spPr>
          <a:xfrm>
            <a:off x="135468" y="6528703"/>
            <a:ext cx="406400" cy="2962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900" smtClean="0">
                <a:solidFill>
                  <a:schemeClr val="tx1"/>
                </a:solidFill>
              </a:rPr>
              <a:pPr/>
              <a:t>12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Water Quality Monitoring</a:t>
            </a:r>
          </a:p>
        </p:txBody>
      </p:sp>
    </p:spTree>
    <p:extLst>
      <p:ext uri="{BB962C8B-B14F-4D97-AF65-F5344CB8AC3E}">
        <p14:creationId xmlns:p14="http://schemas.microsoft.com/office/powerpoint/2010/main" val="2916804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tree in a forest&#10;&#10;Description automatically generated">
            <a:extLst>
              <a:ext uri="{FF2B5EF4-FFF2-40B4-BE49-F238E27FC236}">
                <a16:creationId xmlns:a16="http://schemas.microsoft.com/office/drawing/2014/main" id="{82E349AD-49FF-4090-B97A-705A73B7E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34"/>
            <a:ext cx="9160979" cy="6870734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Water Quality Monitoring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534665F-E71A-4E1E-9749-BA44E7620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19336"/>
            <a:ext cx="217559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</a:rPr>
              <a:t>Lewis Creek Headwaters</a:t>
            </a:r>
          </a:p>
          <a:p>
            <a:r>
              <a:rPr lang="en-US" altLang="en-US" sz="1400" dirty="0">
                <a:solidFill>
                  <a:schemeClr val="bg1"/>
                </a:solidFill>
              </a:rPr>
              <a:t>Bio-Monitoring</a:t>
            </a:r>
          </a:p>
          <a:p>
            <a:r>
              <a:rPr lang="en-US" altLang="en-US" sz="1400" dirty="0">
                <a:solidFill>
                  <a:schemeClr val="bg1"/>
                </a:solidFill>
              </a:rPr>
              <a:t>(LCA, 2013)</a:t>
            </a:r>
          </a:p>
        </p:txBody>
      </p:sp>
    </p:spTree>
    <p:extLst>
      <p:ext uri="{BB962C8B-B14F-4D97-AF65-F5344CB8AC3E}">
        <p14:creationId xmlns:p14="http://schemas.microsoft.com/office/powerpoint/2010/main" val="2878225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Hydrology - Calculate Runoff Volume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1455"/>
          <a:stretch/>
        </p:blipFill>
        <p:spPr>
          <a:xfrm>
            <a:off x="0" y="1600200"/>
            <a:ext cx="9067799" cy="4617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039519"/>
            <a:ext cx="706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Landuse</a:t>
            </a:r>
            <a:r>
              <a:rPr lang="en-US" dirty="0"/>
              <a:t>, Soil Type, Drainage Area, Flow Path Length, Precipitation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384E9F44-EFBF-4E2B-BBDB-217E51F6B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9C1043EB-AA25-4FB6-93A1-DA6CF876C7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9296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83024"/>
            <a:ext cx="8610600" cy="5571564"/>
          </a:xfrm>
          <a:prstGeom prst="rect">
            <a:avLst/>
          </a:prstGeom>
        </p:spPr>
      </p:pic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Hydrology - Soils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2260C627-99F0-40A7-8319-A07477E78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6" name="Picture 5" descr="A close up of a book&#10;&#10;Description automatically generated">
            <a:extLst>
              <a:ext uri="{FF2B5EF4-FFF2-40B4-BE49-F238E27FC236}">
                <a16:creationId xmlns:a16="http://schemas.microsoft.com/office/drawing/2014/main" id="{620BF3D7-9EEF-436E-89BD-F0150C3E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217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Hydrology</a:t>
            </a:r>
          </a:p>
        </p:txBody>
      </p:sp>
      <p:pic>
        <p:nvPicPr>
          <p:cNvPr id="5" name="Picture 2" descr="Riverbook-Figure 2-1">
            <a:extLst>
              <a:ext uri="{FF2B5EF4-FFF2-40B4-BE49-F238E27FC236}">
                <a16:creationId xmlns:a16="http://schemas.microsoft.com/office/drawing/2014/main" id="{5114EB00-B68E-4292-94AB-18D3EF560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031717"/>
            <a:ext cx="7370763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9A48AFA5-FFB3-4CB1-A186-BC1EB0A2E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59379"/>
            <a:ext cx="13404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(Richter et al., 1997)</a:t>
            </a:r>
          </a:p>
        </p:txBody>
      </p:sp>
    </p:spTree>
    <p:extLst>
      <p:ext uri="{BB962C8B-B14F-4D97-AF65-F5344CB8AC3E}">
        <p14:creationId xmlns:p14="http://schemas.microsoft.com/office/powerpoint/2010/main" val="31184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ydro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01738"/>
            <a:ext cx="8915400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013200" y="5562600"/>
            <a:ext cx="1155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/>
              <a:t>Source: EPA, 1997</a:t>
            </a: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Unnatural Hydrology</a:t>
            </a:r>
          </a:p>
        </p:txBody>
      </p:sp>
    </p:spTree>
    <p:extLst>
      <p:ext uri="{BB962C8B-B14F-4D97-AF65-F5344CB8AC3E}">
        <p14:creationId xmlns:p14="http://schemas.microsoft.com/office/powerpoint/2010/main" val="2093360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Measured Stream Flows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B7222-BFA2-4249-864C-94C5EAD9B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6" y="914400"/>
            <a:ext cx="7543800" cy="559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16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Extreme Storms and Climate Change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553EDC37-F3C6-4177-9C13-523DE7F2B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7" name="Picture 6" descr="A close up of a book&#10;&#10;Description automatically generated">
            <a:extLst>
              <a:ext uri="{FF2B5EF4-FFF2-40B4-BE49-F238E27FC236}">
                <a16:creationId xmlns:a16="http://schemas.microsoft.com/office/drawing/2014/main" id="{42F5E819-42BE-4762-B8CF-47D1967E9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2E772E7-21A2-4AF7-80DF-EEF0319A6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97" y="859971"/>
            <a:ext cx="4247303" cy="6019800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99284187-B7AC-416B-8016-642F628DF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83" y="6514389"/>
            <a:ext cx="12362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/>
              <a:t>Source: LCBP, 2019</a:t>
            </a:r>
          </a:p>
        </p:txBody>
      </p:sp>
    </p:spTree>
    <p:extLst>
      <p:ext uri="{BB962C8B-B14F-4D97-AF65-F5344CB8AC3E}">
        <p14:creationId xmlns:p14="http://schemas.microsoft.com/office/powerpoint/2010/main" val="54345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121" y="1143000"/>
            <a:ext cx="6721536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Learn about: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Stormwater Runoff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Water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Preparing for Extreme 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Weather versus Climate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Flood Resiliency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Complete: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Watershed Activity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87" y="956192"/>
            <a:ext cx="1955113" cy="1955113"/>
          </a:xfrm>
          <a:prstGeom prst="rect">
            <a:avLst/>
          </a:prstGeom>
        </p:spPr>
      </p:pic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215A4D69-151F-49A4-9C0F-E921BBDF1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9" name="Picture 8" descr="A close up of a book&#10;&#10;Description automatically generated">
            <a:extLst>
              <a:ext uri="{FF2B5EF4-FFF2-40B4-BE49-F238E27FC236}">
                <a16:creationId xmlns:a16="http://schemas.microsoft.com/office/drawing/2014/main" id="{56D174C0-BACC-4F69-9CCB-F725C6196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155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map showing extreme precipitation trends from 1949-2010, with most extreme rate of change in mountainous areas.">
            <a:extLst>
              <a:ext uri="{FF2B5EF4-FFF2-40B4-BE49-F238E27FC236}">
                <a16:creationId xmlns:a16="http://schemas.microsoft.com/office/drawing/2014/main" id="{A5D5AD78-4FB0-49B9-994A-2DB11179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54414"/>
            <a:ext cx="4947576" cy="639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Extreme Storms and Climate Change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553EDC37-F3C6-4177-9C13-523DE7F2B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7" name="Picture 6" descr="A close up of a book&#10;&#10;Description automatically generated">
            <a:extLst>
              <a:ext uri="{FF2B5EF4-FFF2-40B4-BE49-F238E27FC236}">
                <a16:creationId xmlns:a16="http://schemas.microsoft.com/office/drawing/2014/main" id="{42F5E819-42BE-4762-B8CF-47D1967E97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9F4896D7-4010-4F0C-B948-EE40D61E0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01" y="6514389"/>
            <a:ext cx="23903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/>
              <a:t>Source: Climatechange.Vermont.gov, 2019</a:t>
            </a:r>
          </a:p>
        </p:txBody>
      </p:sp>
    </p:spTree>
    <p:extLst>
      <p:ext uri="{BB962C8B-B14F-4D97-AF65-F5344CB8AC3E}">
        <p14:creationId xmlns:p14="http://schemas.microsoft.com/office/powerpoint/2010/main" val="2859023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50494FD-CAA6-45BC-9A20-607F77178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514600"/>
            <a:ext cx="3638550" cy="3326674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Weather versus Climate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099A91-6179-49F5-B0E3-FB01DE1D4182}"/>
              </a:ext>
            </a:extLst>
          </p:cNvPr>
          <p:cNvSpPr txBox="1"/>
          <p:nvPr/>
        </p:nvSpPr>
        <p:spPr>
          <a:xfrm>
            <a:off x="225121" y="1143000"/>
            <a:ext cx="5947079" cy="605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Weather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Day-to-Day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Short term state of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Snapshot of what is going on 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Temperature, Humidity, Precipitation, Cloud Cover, Visibility, Wind, Pressure</a:t>
            </a:r>
          </a:p>
          <a:p>
            <a:r>
              <a:rPr lang="en-US" sz="2800" dirty="0">
                <a:latin typeface="+mn-lt"/>
              </a:rPr>
              <a:t>Climate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Average of weather over 30 years or more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Big trends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C988A3CD-25C8-4061-837A-014227D8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7071" y="5877717"/>
            <a:ext cx="51167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/>
              <a:t>NOAA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0B8EA2C5-F50B-4F01-8F13-A2D54CD3E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592F306E-B5C8-4635-B911-C9ED5157D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15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99291-57AF-4719-ABE6-4049CF8A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44600"/>
            <a:ext cx="80010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024897BC-F32C-48FB-8F75-A2C7F3D92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79368"/>
            <a:ext cx="181972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/>
              <a:t>(Schumm1977; FISRWG, 1998)</a:t>
            </a: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F0E7DC66-3D3C-493E-B10B-57BDE0E06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The Valley and River Process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6D05F0F9-A688-402B-86EC-CD5163664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7" name="Picture 6" descr="A close up of a book&#10;&#10;Description automatically generated">
            <a:extLst>
              <a:ext uri="{FF2B5EF4-FFF2-40B4-BE49-F238E27FC236}">
                <a16:creationId xmlns:a16="http://schemas.microsoft.com/office/drawing/2014/main" id="{F2C3338F-02AE-465E-9196-5EC699280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28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64">
            <a:extLst>
              <a:ext uri="{FF2B5EF4-FFF2-40B4-BE49-F238E27FC236}">
                <a16:creationId xmlns:a16="http://schemas.microsoft.com/office/drawing/2014/main" id="{C5393C13-F88C-4393-8F0D-ED2A02FC5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263" y="228600"/>
            <a:ext cx="4427537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Low-Energy Floodplains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91DC30A-98C8-419F-BFCA-C9F0B5809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057" y="818978"/>
            <a:ext cx="1981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(MacBroom, 1998)</a:t>
            </a: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-74458" y="1087437"/>
            <a:ext cx="399741" cy="5289550"/>
            <a:chOff x="2" y="366"/>
            <a:chExt cx="279" cy="3663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265" y="366"/>
              <a:ext cx="0" cy="3663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 rot="16200000">
              <a:off x="-1133" y="1720"/>
              <a:ext cx="2549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33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7" rIns="91434" bIns="45717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Progression of Urbanization</a:t>
              </a:r>
            </a:p>
          </p:txBody>
        </p:sp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644524" y="1543049"/>
            <a:ext cx="3759200" cy="5208588"/>
            <a:chOff x="311" y="578"/>
            <a:chExt cx="2618" cy="3607"/>
          </a:xfrm>
        </p:grpSpPr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311" y="578"/>
              <a:ext cx="2588" cy="417"/>
            </a:xfrm>
            <a:custGeom>
              <a:avLst/>
              <a:gdLst>
                <a:gd name="T0" fmla="*/ 0 w 2579"/>
                <a:gd name="T1" fmla="*/ 20 h 417"/>
                <a:gd name="T2" fmla="*/ 172 w 2579"/>
                <a:gd name="T3" fmla="*/ 43 h 417"/>
                <a:gd name="T4" fmla="*/ 281 w 2579"/>
                <a:gd name="T5" fmla="*/ 51 h 417"/>
                <a:gd name="T6" fmla="*/ 460 w 2579"/>
                <a:gd name="T7" fmla="*/ 67 h 417"/>
                <a:gd name="T8" fmla="*/ 569 w 2579"/>
                <a:gd name="T9" fmla="*/ 184 h 417"/>
                <a:gd name="T10" fmla="*/ 639 w 2579"/>
                <a:gd name="T11" fmla="*/ 199 h 417"/>
                <a:gd name="T12" fmla="*/ 803 w 2579"/>
                <a:gd name="T13" fmla="*/ 215 h 417"/>
                <a:gd name="T14" fmla="*/ 865 w 2579"/>
                <a:gd name="T15" fmla="*/ 230 h 417"/>
                <a:gd name="T16" fmla="*/ 896 w 2579"/>
                <a:gd name="T17" fmla="*/ 277 h 417"/>
                <a:gd name="T18" fmla="*/ 912 w 2579"/>
                <a:gd name="T19" fmla="*/ 300 h 417"/>
                <a:gd name="T20" fmla="*/ 974 w 2579"/>
                <a:gd name="T21" fmla="*/ 378 h 417"/>
                <a:gd name="T22" fmla="*/ 1044 w 2579"/>
                <a:gd name="T23" fmla="*/ 417 h 417"/>
                <a:gd name="T24" fmla="*/ 1146 w 2579"/>
                <a:gd name="T25" fmla="*/ 410 h 417"/>
                <a:gd name="T26" fmla="*/ 1239 w 2579"/>
                <a:gd name="T27" fmla="*/ 378 h 417"/>
                <a:gd name="T28" fmla="*/ 1309 w 2579"/>
                <a:gd name="T29" fmla="*/ 371 h 417"/>
                <a:gd name="T30" fmla="*/ 1442 w 2579"/>
                <a:gd name="T31" fmla="*/ 269 h 417"/>
                <a:gd name="T32" fmla="*/ 1504 w 2579"/>
                <a:gd name="T33" fmla="*/ 254 h 417"/>
                <a:gd name="T34" fmla="*/ 1831 w 2579"/>
                <a:gd name="T35" fmla="*/ 222 h 417"/>
                <a:gd name="T36" fmla="*/ 1909 w 2579"/>
                <a:gd name="T37" fmla="*/ 199 h 417"/>
                <a:gd name="T38" fmla="*/ 1995 w 2579"/>
                <a:gd name="T39" fmla="*/ 82 h 417"/>
                <a:gd name="T40" fmla="*/ 2276 w 2579"/>
                <a:gd name="T41" fmla="*/ 28 h 417"/>
                <a:gd name="T42" fmla="*/ 2579 w 2579"/>
                <a:gd name="T43" fmla="*/ 1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79" h="417">
                  <a:moveTo>
                    <a:pt x="0" y="20"/>
                  </a:moveTo>
                  <a:cubicBezTo>
                    <a:pt x="58" y="0"/>
                    <a:pt x="116" y="24"/>
                    <a:pt x="172" y="43"/>
                  </a:cubicBezTo>
                  <a:cubicBezTo>
                    <a:pt x="207" y="55"/>
                    <a:pt x="245" y="48"/>
                    <a:pt x="281" y="51"/>
                  </a:cubicBezTo>
                  <a:cubicBezTo>
                    <a:pt x="341" y="56"/>
                    <a:pt x="460" y="67"/>
                    <a:pt x="460" y="67"/>
                  </a:cubicBezTo>
                  <a:cubicBezTo>
                    <a:pt x="518" y="85"/>
                    <a:pt x="538" y="137"/>
                    <a:pt x="569" y="184"/>
                  </a:cubicBezTo>
                  <a:cubicBezTo>
                    <a:pt x="573" y="189"/>
                    <a:pt x="634" y="198"/>
                    <a:pt x="639" y="199"/>
                  </a:cubicBezTo>
                  <a:cubicBezTo>
                    <a:pt x="710" y="209"/>
                    <a:pt x="721" y="209"/>
                    <a:pt x="803" y="215"/>
                  </a:cubicBezTo>
                  <a:cubicBezTo>
                    <a:pt x="804" y="215"/>
                    <a:pt x="858" y="223"/>
                    <a:pt x="865" y="230"/>
                  </a:cubicBezTo>
                  <a:cubicBezTo>
                    <a:pt x="878" y="243"/>
                    <a:pt x="886" y="261"/>
                    <a:pt x="896" y="277"/>
                  </a:cubicBezTo>
                  <a:cubicBezTo>
                    <a:pt x="901" y="285"/>
                    <a:pt x="912" y="300"/>
                    <a:pt x="912" y="300"/>
                  </a:cubicBezTo>
                  <a:cubicBezTo>
                    <a:pt x="925" y="338"/>
                    <a:pt x="936" y="366"/>
                    <a:pt x="974" y="378"/>
                  </a:cubicBezTo>
                  <a:cubicBezTo>
                    <a:pt x="1028" y="415"/>
                    <a:pt x="1003" y="404"/>
                    <a:pt x="1044" y="417"/>
                  </a:cubicBezTo>
                  <a:cubicBezTo>
                    <a:pt x="1078" y="415"/>
                    <a:pt x="1112" y="415"/>
                    <a:pt x="1146" y="410"/>
                  </a:cubicBezTo>
                  <a:cubicBezTo>
                    <a:pt x="1174" y="406"/>
                    <a:pt x="1211" y="388"/>
                    <a:pt x="1239" y="378"/>
                  </a:cubicBezTo>
                  <a:cubicBezTo>
                    <a:pt x="1261" y="370"/>
                    <a:pt x="1286" y="373"/>
                    <a:pt x="1309" y="371"/>
                  </a:cubicBezTo>
                  <a:cubicBezTo>
                    <a:pt x="1357" y="338"/>
                    <a:pt x="1393" y="301"/>
                    <a:pt x="1442" y="269"/>
                  </a:cubicBezTo>
                  <a:cubicBezTo>
                    <a:pt x="1460" y="257"/>
                    <a:pt x="1484" y="260"/>
                    <a:pt x="1504" y="254"/>
                  </a:cubicBezTo>
                  <a:cubicBezTo>
                    <a:pt x="1610" y="224"/>
                    <a:pt x="1720" y="228"/>
                    <a:pt x="1831" y="222"/>
                  </a:cubicBezTo>
                  <a:cubicBezTo>
                    <a:pt x="1857" y="214"/>
                    <a:pt x="1883" y="208"/>
                    <a:pt x="1909" y="199"/>
                  </a:cubicBezTo>
                  <a:cubicBezTo>
                    <a:pt x="1935" y="161"/>
                    <a:pt x="1956" y="109"/>
                    <a:pt x="1995" y="82"/>
                  </a:cubicBezTo>
                  <a:cubicBezTo>
                    <a:pt x="2074" y="27"/>
                    <a:pt x="2186" y="32"/>
                    <a:pt x="2276" y="28"/>
                  </a:cubicBezTo>
                  <a:cubicBezTo>
                    <a:pt x="2381" y="14"/>
                    <a:pt x="2471" y="12"/>
                    <a:pt x="2579" y="12"/>
                  </a:cubicBezTo>
                </a:path>
              </a:pathLst>
            </a:custGeom>
            <a:noFill/>
            <a:ln w="63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322" y="1430"/>
              <a:ext cx="2579" cy="417"/>
            </a:xfrm>
            <a:custGeom>
              <a:avLst/>
              <a:gdLst>
                <a:gd name="T0" fmla="*/ 0 w 2579"/>
                <a:gd name="T1" fmla="*/ 20 h 417"/>
                <a:gd name="T2" fmla="*/ 172 w 2579"/>
                <a:gd name="T3" fmla="*/ 43 h 417"/>
                <a:gd name="T4" fmla="*/ 281 w 2579"/>
                <a:gd name="T5" fmla="*/ 51 h 417"/>
                <a:gd name="T6" fmla="*/ 460 w 2579"/>
                <a:gd name="T7" fmla="*/ 67 h 417"/>
                <a:gd name="T8" fmla="*/ 569 w 2579"/>
                <a:gd name="T9" fmla="*/ 184 h 417"/>
                <a:gd name="T10" fmla="*/ 639 w 2579"/>
                <a:gd name="T11" fmla="*/ 199 h 417"/>
                <a:gd name="T12" fmla="*/ 803 w 2579"/>
                <a:gd name="T13" fmla="*/ 215 h 417"/>
                <a:gd name="T14" fmla="*/ 865 w 2579"/>
                <a:gd name="T15" fmla="*/ 230 h 417"/>
                <a:gd name="T16" fmla="*/ 896 w 2579"/>
                <a:gd name="T17" fmla="*/ 277 h 417"/>
                <a:gd name="T18" fmla="*/ 912 w 2579"/>
                <a:gd name="T19" fmla="*/ 300 h 417"/>
                <a:gd name="T20" fmla="*/ 974 w 2579"/>
                <a:gd name="T21" fmla="*/ 378 h 417"/>
                <a:gd name="T22" fmla="*/ 1044 w 2579"/>
                <a:gd name="T23" fmla="*/ 417 h 417"/>
                <a:gd name="T24" fmla="*/ 1146 w 2579"/>
                <a:gd name="T25" fmla="*/ 410 h 417"/>
                <a:gd name="T26" fmla="*/ 1239 w 2579"/>
                <a:gd name="T27" fmla="*/ 378 h 417"/>
                <a:gd name="T28" fmla="*/ 1309 w 2579"/>
                <a:gd name="T29" fmla="*/ 371 h 417"/>
                <a:gd name="T30" fmla="*/ 1442 w 2579"/>
                <a:gd name="T31" fmla="*/ 269 h 417"/>
                <a:gd name="T32" fmla="*/ 1504 w 2579"/>
                <a:gd name="T33" fmla="*/ 254 h 417"/>
                <a:gd name="T34" fmla="*/ 1831 w 2579"/>
                <a:gd name="T35" fmla="*/ 222 h 417"/>
                <a:gd name="T36" fmla="*/ 1909 w 2579"/>
                <a:gd name="T37" fmla="*/ 199 h 417"/>
                <a:gd name="T38" fmla="*/ 1995 w 2579"/>
                <a:gd name="T39" fmla="*/ 82 h 417"/>
                <a:gd name="T40" fmla="*/ 2276 w 2579"/>
                <a:gd name="T41" fmla="*/ 28 h 417"/>
                <a:gd name="T42" fmla="*/ 2579 w 2579"/>
                <a:gd name="T43" fmla="*/ 1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79" h="417">
                  <a:moveTo>
                    <a:pt x="0" y="20"/>
                  </a:moveTo>
                  <a:cubicBezTo>
                    <a:pt x="58" y="0"/>
                    <a:pt x="116" y="24"/>
                    <a:pt x="172" y="43"/>
                  </a:cubicBezTo>
                  <a:cubicBezTo>
                    <a:pt x="207" y="55"/>
                    <a:pt x="245" y="48"/>
                    <a:pt x="281" y="51"/>
                  </a:cubicBezTo>
                  <a:cubicBezTo>
                    <a:pt x="341" y="56"/>
                    <a:pt x="460" y="67"/>
                    <a:pt x="460" y="67"/>
                  </a:cubicBezTo>
                  <a:cubicBezTo>
                    <a:pt x="518" y="85"/>
                    <a:pt x="538" y="137"/>
                    <a:pt x="569" y="184"/>
                  </a:cubicBezTo>
                  <a:cubicBezTo>
                    <a:pt x="573" y="189"/>
                    <a:pt x="634" y="198"/>
                    <a:pt x="639" y="199"/>
                  </a:cubicBezTo>
                  <a:cubicBezTo>
                    <a:pt x="710" y="209"/>
                    <a:pt x="721" y="209"/>
                    <a:pt x="803" y="215"/>
                  </a:cubicBezTo>
                  <a:cubicBezTo>
                    <a:pt x="804" y="215"/>
                    <a:pt x="858" y="223"/>
                    <a:pt x="865" y="230"/>
                  </a:cubicBezTo>
                  <a:cubicBezTo>
                    <a:pt x="878" y="243"/>
                    <a:pt x="886" y="261"/>
                    <a:pt x="896" y="277"/>
                  </a:cubicBezTo>
                  <a:cubicBezTo>
                    <a:pt x="901" y="285"/>
                    <a:pt x="912" y="300"/>
                    <a:pt x="912" y="300"/>
                  </a:cubicBezTo>
                  <a:cubicBezTo>
                    <a:pt x="925" y="338"/>
                    <a:pt x="936" y="366"/>
                    <a:pt x="974" y="378"/>
                  </a:cubicBezTo>
                  <a:cubicBezTo>
                    <a:pt x="1028" y="415"/>
                    <a:pt x="1003" y="404"/>
                    <a:pt x="1044" y="417"/>
                  </a:cubicBezTo>
                  <a:cubicBezTo>
                    <a:pt x="1078" y="415"/>
                    <a:pt x="1112" y="415"/>
                    <a:pt x="1146" y="410"/>
                  </a:cubicBezTo>
                  <a:cubicBezTo>
                    <a:pt x="1174" y="406"/>
                    <a:pt x="1211" y="388"/>
                    <a:pt x="1239" y="378"/>
                  </a:cubicBezTo>
                  <a:cubicBezTo>
                    <a:pt x="1261" y="370"/>
                    <a:pt x="1286" y="373"/>
                    <a:pt x="1309" y="371"/>
                  </a:cubicBezTo>
                  <a:cubicBezTo>
                    <a:pt x="1357" y="338"/>
                    <a:pt x="1393" y="301"/>
                    <a:pt x="1442" y="269"/>
                  </a:cubicBezTo>
                  <a:cubicBezTo>
                    <a:pt x="1460" y="257"/>
                    <a:pt x="1484" y="260"/>
                    <a:pt x="1504" y="254"/>
                  </a:cubicBezTo>
                  <a:cubicBezTo>
                    <a:pt x="1610" y="224"/>
                    <a:pt x="1720" y="228"/>
                    <a:pt x="1831" y="222"/>
                  </a:cubicBezTo>
                  <a:cubicBezTo>
                    <a:pt x="1857" y="214"/>
                    <a:pt x="1883" y="208"/>
                    <a:pt x="1909" y="199"/>
                  </a:cubicBezTo>
                  <a:cubicBezTo>
                    <a:pt x="1935" y="161"/>
                    <a:pt x="1956" y="109"/>
                    <a:pt x="1995" y="82"/>
                  </a:cubicBezTo>
                  <a:cubicBezTo>
                    <a:pt x="2074" y="27"/>
                    <a:pt x="2186" y="32"/>
                    <a:pt x="2276" y="28"/>
                  </a:cubicBezTo>
                  <a:cubicBezTo>
                    <a:pt x="2381" y="14"/>
                    <a:pt x="2471" y="12"/>
                    <a:pt x="2579" y="12"/>
                  </a:cubicBezTo>
                </a:path>
              </a:pathLst>
            </a:custGeom>
            <a:noFill/>
            <a:ln w="63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55" y="2163"/>
              <a:ext cx="2555" cy="420"/>
            </a:xfrm>
            <a:custGeom>
              <a:avLst/>
              <a:gdLst>
                <a:gd name="T0" fmla="*/ 0 w 2579"/>
                <a:gd name="T1" fmla="*/ 20 h 417"/>
                <a:gd name="T2" fmla="*/ 172 w 2579"/>
                <a:gd name="T3" fmla="*/ 43 h 417"/>
                <a:gd name="T4" fmla="*/ 281 w 2579"/>
                <a:gd name="T5" fmla="*/ 51 h 417"/>
                <a:gd name="T6" fmla="*/ 460 w 2579"/>
                <a:gd name="T7" fmla="*/ 67 h 417"/>
                <a:gd name="T8" fmla="*/ 569 w 2579"/>
                <a:gd name="T9" fmla="*/ 184 h 417"/>
                <a:gd name="T10" fmla="*/ 639 w 2579"/>
                <a:gd name="T11" fmla="*/ 199 h 417"/>
                <a:gd name="T12" fmla="*/ 803 w 2579"/>
                <a:gd name="T13" fmla="*/ 215 h 417"/>
                <a:gd name="T14" fmla="*/ 865 w 2579"/>
                <a:gd name="T15" fmla="*/ 230 h 417"/>
                <a:gd name="T16" fmla="*/ 896 w 2579"/>
                <a:gd name="T17" fmla="*/ 277 h 417"/>
                <a:gd name="T18" fmla="*/ 912 w 2579"/>
                <a:gd name="T19" fmla="*/ 300 h 417"/>
                <a:gd name="T20" fmla="*/ 974 w 2579"/>
                <a:gd name="T21" fmla="*/ 378 h 417"/>
                <a:gd name="T22" fmla="*/ 1044 w 2579"/>
                <a:gd name="T23" fmla="*/ 417 h 417"/>
                <a:gd name="T24" fmla="*/ 1146 w 2579"/>
                <a:gd name="T25" fmla="*/ 410 h 417"/>
                <a:gd name="T26" fmla="*/ 1239 w 2579"/>
                <a:gd name="T27" fmla="*/ 378 h 417"/>
                <a:gd name="T28" fmla="*/ 1309 w 2579"/>
                <a:gd name="T29" fmla="*/ 371 h 417"/>
                <a:gd name="T30" fmla="*/ 1442 w 2579"/>
                <a:gd name="T31" fmla="*/ 269 h 417"/>
                <a:gd name="T32" fmla="*/ 1504 w 2579"/>
                <a:gd name="T33" fmla="*/ 254 h 417"/>
                <a:gd name="T34" fmla="*/ 1831 w 2579"/>
                <a:gd name="T35" fmla="*/ 222 h 417"/>
                <a:gd name="T36" fmla="*/ 1909 w 2579"/>
                <a:gd name="T37" fmla="*/ 199 h 417"/>
                <a:gd name="T38" fmla="*/ 1995 w 2579"/>
                <a:gd name="T39" fmla="*/ 82 h 417"/>
                <a:gd name="T40" fmla="*/ 2276 w 2579"/>
                <a:gd name="T41" fmla="*/ 28 h 417"/>
                <a:gd name="T42" fmla="*/ 2579 w 2579"/>
                <a:gd name="T43" fmla="*/ 1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79" h="417">
                  <a:moveTo>
                    <a:pt x="0" y="20"/>
                  </a:moveTo>
                  <a:cubicBezTo>
                    <a:pt x="58" y="0"/>
                    <a:pt x="116" y="24"/>
                    <a:pt x="172" y="43"/>
                  </a:cubicBezTo>
                  <a:cubicBezTo>
                    <a:pt x="207" y="55"/>
                    <a:pt x="245" y="48"/>
                    <a:pt x="281" y="51"/>
                  </a:cubicBezTo>
                  <a:cubicBezTo>
                    <a:pt x="341" y="56"/>
                    <a:pt x="460" y="67"/>
                    <a:pt x="460" y="67"/>
                  </a:cubicBezTo>
                  <a:cubicBezTo>
                    <a:pt x="518" y="85"/>
                    <a:pt x="538" y="137"/>
                    <a:pt x="569" y="184"/>
                  </a:cubicBezTo>
                  <a:cubicBezTo>
                    <a:pt x="573" y="189"/>
                    <a:pt x="634" y="198"/>
                    <a:pt x="639" y="199"/>
                  </a:cubicBezTo>
                  <a:cubicBezTo>
                    <a:pt x="710" y="209"/>
                    <a:pt x="721" y="209"/>
                    <a:pt x="803" y="215"/>
                  </a:cubicBezTo>
                  <a:cubicBezTo>
                    <a:pt x="804" y="215"/>
                    <a:pt x="858" y="223"/>
                    <a:pt x="865" y="230"/>
                  </a:cubicBezTo>
                  <a:cubicBezTo>
                    <a:pt x="878" y="243"/>
                    <a:pt x="886" y="261"/>
                    <a:pt x="896" y="277"/>
                  </a:cubicBezTo>
                  <a:cubicBezTo>
                    <a:pt x="901" y="285"/>
                    <a:pt x="912" y="300"/>
                    <a:pt x="912" y="300"/>
                  </a:cubicBezTo>
                  <a:cubicBezTo>
                    <a:pt x="925" y="338"/>
                    <a:pt x="936" y="366"/>
                    <a:pt x="974" y="378"/>
                  </a:cubicBezTo>
                  <a:cubicBezTo>
                    <a:pt x="1028" y="415"/>
                    <a:pt x="1003" y="404"/>
                    <a:pt x="1044" y="417"/>
                  </a:cubicBezTo>
                  <a:cubicBezTo>
                    <a:pt x="1078" y="415"/>
                    <a:pt x="1112" y="415"/>
                    <a:pt x="1146" y="410"/>
                  </a:cubicBezTo>
                  <a:cubicBezTo>
                    <a:pt x="1174" y="406"/>
                    <a:pt x="1211" y="388"/>
                    <a:pt x="1239" y="378"/>
                  </a:cubicBezTo>
                  <a:cubicBezTo>
                    <a:pt x="1261" y="370"/>
                    <a:pt x="1286" y="373"/>
                    <a:pt x="1309" y="371"/>
                  </a:cubicBezTo>
                  <a:cubicBezTo>
                    <a:pt x="1357" y="338"/>
                    <a:pt x="1393" y="301"/>
                    <a:pt x="1442" y="269"/>
                  </a:cubicBezTo>
                  <a:cubicBezTo>
                    <a:pt x="1460" y="257"/>
                    <a:pt x="1484" y="260"/>
                    <a:pt x="1504" y="254"/>
                  </a:cubicBezTo>
                  <a:cubicBezTo>
                    <a:pt x="1610" y="224"/>
                    <a:pt x="1720" y="228"/>
                    <a:pt x="1831" y="222"/>
                  </a:cubicBezTo>
                  <a:cubicBezTo>
                    <a:pt x="1857" y="214"/>
                    <a:pt x="1883" y="208"/>
                    <a:pt x="1909" y="199"/>
                  </a:cubicBezTo>
                  <a:cubicBezTo>
                    <a:pt x="1935" y="161"/>
                    <a:pt x="1956" y="109"/>
                    <a:pt x="1995" y="82"/>
                  </a:cubicBezTo>
                  <a:cubicBezTo>
                    <a:pt x="2074" y="27"/>
                    <a:pt x="2186" y="32"/>
                    <a:pt x="2276" y="28"/>
                  </a:cubicBezTo>
                  <a:cubicBezTo>
                    <a:pt x="2381" y="14"/>
                    <a:pt x="2471" y="12"/>
                    <a:pt x="2579" y="12"/>
                  </a:cubicBezTo>
                </a:path>
              </a:pathLst>
            </a:custGeom>
            <a:noFill/>
            <a:ln w="63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9" y="2966"/>
              <a:ext cx="2579" cy="417"/>
            </a:xfrm>
            <a:custGeom>
              <a:avLst/>
              <a:gdLst>
                <a:gd name="T0" fmla="*/ 0 w 2579"/>
                <a:gd name="T1" fmla="*/ 20 h 417"/>
                <a:gd name="T2" fmla="*/ 172 w 2579"/>
                <a:gd name="T3" fmla="*/ 43 h 417"/>
                <a:gd name="T4" fmla="*/ 281 w 2579"/>
                <a:gd name="T5" fmla="*/ 51 h 417"/>
                <a:gd name="T6" fmla="*/ 460 w 2579"/>
                <a:gd name="T7" fmla="*/ 67 h 417"/>
                <a:gd name="T8" fmla="*/ 569 w 2579"/>
                <a:gd name="T9" fmla="*/ 184 h 417"/>
                <a:gd name="T10" fmla="*/ 639 w 2579"/>
                <a:gd name="T11" fmla="*/ 199 h 417"/>
                <a:gd name="T12" fmla="*/ 803 w 2579"/>
                <a:gd name="T13" fmla="*/ 215 h 417"/>
                <a:gd name="T14" fmla="*/ 865 w 2579"/>
                <a:gd name="T15" fmla="*/ 230 h 417"/>
                <a:gd name="T16" fmla="*/ 896 w 2579"/>
                <a:gd name="T17" fmla="*/ 277 h 417"/>
                <a:gd name="T18" fmla="*/ 912 w 2579"/>
                <a:gd name="T19" fmla="*/ 300 h 417"/>
                <a:gd name="T20" fmla="*/ 974 w 2579"/>
                <a:gd name="T21" fmla="*/ 378 h 417"/>
                <a:gd name="T22" fmla="*/ 1044 w 2579"/>
                <a:gd name="T23" fmla="*/ 417 h 417"/>
                <a:gd name="T24" fmla="*/ 1146 w 2579"/>
                <a:gd name="T25" fmla="*/ 410 h 417"/>
                <a:gd name="T26" fmla="*/ 1239 w 2579"/>
                <a:gd name="T27" fmla="*/ 378 h 417"/>
                <a:gd name="T28" fmla="*/ 1309 w 2579"/>
                <a:gd name="T29" fmla="*/ 371 h 417"/>
                <a:gd name="T30" fmla="*/ 1442 w 2579"/>
                <a:gd name="T31" fmla="*/ 269 h 417"/>
                <a:gd name="T32" fmla="*/ 1504 w 2579"/>
                <a:gd name="T33" fmla="*/ 254 h 417"/>
                <a:gd name="T34" fmla="*/ 1831 w 2579"/>
                <a:gd name="T35" fmla="*/ 222 h 417"/>
                <a:gd name="T36" fmla="*/ 1909 w 2579"/>
                <a:gd name="T37" fmla="*/ 199 h 417"/>
                <a:gd name="T38" fmla="*/ 1995 w 2579"/>
                <a:gd name="T39" fmla="*/ 82 h 417"/>
                <a:gd name="T40" fmla="*/ 2276 w 2579"/>
                <a:gd name="T41" fmla="*/ 28 h 417"/>
                <a:gd name="T42" fmla="*/ 2579 w 2579"/>
                <a:gd name="T43" fmla="*/ 1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79" h="417">
                  <a:moveTo>
                    <a:pt x="0" y="20"/>
                  </a:moveTo>
                  <a:cubicBezTo>
                    <a:pt x="58" y="0"/>
                    <a:pt x="116" y="24"/>
                    <a:pt x="172" y="43"/>
                  </a:cubicBezTo>
                  <a:cubicBezTo>
                    <a:pt x="207" y="55"/>
                    <a:pt x="245" y="48"/>
                    <a:pt x="281" y="51"/>
                  </a:cubicBezTo>
                  <a:cubicBezTo>
                    <a:pt x="341" y="56"/>
                    <a:pt x="460" y="67"/>
                    <a:pt x="460" y="67"/>
                  </a:cubicBezTo>
                  <a:cubicBezTo>
                    <a:pt x="518" y="85"/>
                    <a:pt x="538" y="137"/>
                    <a:pt x="569" y="184"/>
                  </a:cubicBezTo>
                  <a:cubicBezTo>
                    <a:pt x="573" y="189"/>
                    <a:pt x="634" y="198"/>
                    <a:pt x="639" y="199"/>
                  </a:cubicBezTo>
                  <a:cubicBezTo>
                    <a:pt x="710" y="209"/>
                    <a:pt x="721" y="209"/>
                    <a:pt x="803" y="215"/>
                  </a:cubicBezTo>
                  <a:cubicBezTo>
                    <a:pt x="804" y="215"/>
                    <a:pt x="858" y="223"/>
                    <a:pt x="865" y="230"/>
                  </a:cubicBezTo>
                  <a:cubicBezTo>
                    <a:pt x="878" y="243"/>
                    <a:pt x="886" y="261"/>
                    <a:pt x="896" y="277"/>
                  </a:cubicBezTo>
                  <a:cubicBezTo>
                    <a:pt x="901" y="285"/>
                    <a:pt x="912" y="300"/>
                    <a:pt x="912" y="300"/>
                  </a:cubicBezTo>
                  <a:cubicBezTo>
                    <a:pt x="925" y="338"/>
                    <a:pt x="936" y="366"/>
                    <a:pt x="974" y="378"/>
                  </a:cubicBezTo>
                  <a:cubicBezTo>
                    <a:pt x="1028" y="415"/>
                    <a:pt x="1003" y="404"/>
                    <a:pt x="1044" y="417"/>
                  </a:cubicBezTo>
                  <a:cubicBezTo>
                    <a:pt x="1078" y="415"/>
                    <a:pt x="1112" y="415"/>
                    <a:pt x="1146" y="410"/>
                  </a:cubicBezTo>
                  <a:cubicBezTo>
                    <a:pt x="1174" y="406"/>
                    <a:pt x="1211" y="388"/>
                    <a:pt x="1239" y="378"/>
                  </a:cubicBezTo>
                  <a:cubicBezTo>
                    <a:pt x="1261" y="370"/>
                    <a:pt x="1286" y="373"/>
                    <a:pt x="1309" y="371"/>
                  </a:cubicBezTo>
                  <a:cubicBezTo>
                    <a:pt x="1357" y="338"/>
                    <a:pt x="1393" y="301"/>
                    <a:pt x="1442" y="269"/>
                  </a:cubicBezTo>
                  <a:cubicBezTo>
                    <a:pt x="1460" y="257"/>
                    <a:pt x="1484" y="260"/>
                    <a:pt x="1504" y="254"/>
                  </a:cubicBezTo>
                  <a:cubicBezTo>
                    <a:pt x="1610" y="224"/>
                    <a:pt x="1720" y="228"/>
                    <a:pt x="1831" y="222"/>
                  </a:cubicBezTo>
                  <a:cubicBezTo>
                    <a:pt x="1857" y="214"/>
                    <a:pt x="1883" y="208"/>
                    <a:pt x="1909" y="199"/>
                  </a:cubicBezTo>
                  <a:cubicBezTo>
                    <a:pt x="1935" y="161"/>
                    <a:pt x="1956" y="109"/>
                    <a:pt x="1995" y="82"/>
                  </a:cubicBezTo>
                  <a:cubicBezTo>
                    <a:pt x="2074" y="27"/>
                    <a:pt x="2186" y="32"/>
                    <a:pt x="2276" y="28"/>
                  </a:cubicBezTo>
                  <a:cubicBezTo>
                    <a:pt x="2381" y="14"/>
                    <a:pt x="2471" y="12"/>
                    <a:pt x="2579" y="12"/>
                  </a:cubicBezTo>
                </a:path>
              </a:pathLst>
            </a:custGeom>
            <a:noFill/>
            <a:ln w="63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350" y="3768"/>
              <a:ext cx="2579" cy="417"/>
            </a:xfrm>
            <a:custGeom>
              <a:avLst/>
              <a:gdLst>
                <a:gd name="T0" fmla="*/ 0 w 2579"/>
                <a:gd name="T1" fmla="*/ 20 h 417"/>
                <a:gd name="T2" fmla="*/ 172 w 2579"/>
                <a:gd name="T3" fmla="*/ 43 h 417"/>
                <a:gd name="T4" fmla="*/ 281 w 2579"/>
                <a:gd name="T5" fmla="*/ 51 h 417"/>
                <a:gd name="T6" fmla="*/ 460 w 2579"/>
                <a:gd name="T7" fmla="*/ 67 h 417"/>
                <a:gd name="T8" fmla="*/ 569 w 2579"/>
                <a:gd name="T9" fmla="*/ 184 h 417"/>
                <a:gd name="T10" fmla="*/ 639 w 2579"/>
                <a:gd name="T11" fmla="*/ 199 h 417"/>
                <a:gd name="T12" fmla="*/ 803 w 2579"/>
                <a:gd name="T13" fmla="*/ 215 h 417"/>
                <a:gd name="T14" fmla="*/ 865 w 2579"/>
                <a:gd name="T15" fmla="*/ 230 h 417"/>
                <a:gd name="T16" fmla="*/ 896 w 2579"/>
                <a:gd name="T17" fmla="*/ 277 h 417"/>
                <a:gd name="T18" fmla="*/ 912 w 2579"/>
                <a:gd name="T19" fmla="*/ 300 h 417"/>
                <a:gd name="T20" fmla="*/ 974 w 2579"/>
                <a:gd name="T21" fmla="*/ 378 h 417"/>
                <a:gd name="T22" fmla="*/ 1044 w 2579"/>
                <a:gd name="T23" fmla="*/ 417 h 417"/>
                <a:gd name="T24" fmla="*/ 1146 w 2579"/>
                <a:gd name="T25" fmla="*/ 410 h 417"/>
                <a:gd name="T26" fmla="*/ 1239 w 2579"/>
                <a:gd name="T27" fmla="*/ 378 h 417"/>
                <a:gd name="T28" fmla="*/ 1309 w 2579"/>
                <a:gd name="T29" fmla="*/ 371 h 417"/>
                <a:gd name="T30" fmla="*/ 1442 w 2579"/>
                <a:gd name="T31" fmla="*/ 269 h 417"/>
                <a:gd name="T32" fmla="*/ 1504 w 2579"/>
                <a:gd name="T33" fmla="*/ 254 h 417"/>
                <a:gd name="T34" fmla="*/ 1831 w 2579"/>
                <a:gd name="T35" fmla="*/ 222 h 417"/>
                <a:gd name="T36" fmla="*/ 1909 w 2579"/>
                <a:gd name="T37" fmla="*/ 199 h 417"/>
                <a:gd name="T38" fmla="*/ 1995 w 2579"/>
                <a:gd name="T39" fmla="*/ 82 h 417"/>
                <a:gd name="T40" fmla="*/ 2276 w 2579"/>
                <a:gd name="T41" fmla="*/ 28 h 417"/>
                <a:gd name="T42" fmla="*/ 2579 w 2579"/>
                <a:gd name="T43" fmla="*/ 1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79" h="417">
                  <a:moveTo>
                    <a:pt x="0" y="20"/>
                  </a:moveTo>
                  <a:cubicBezTo>
                    <a:pt x="58" y="0"/>
                    <a:pt x="116" y="24"/>
                    <a:pt x="172" y="43"/>
                  </a:cubicBezTo>
                  <a:cubicBezTo>
                    <a:pt x="207" y="55"/>
                    <a:pt x="245" y="48"/>
                    <a:pt x="281" y="51"/>
                  </a:cubicBezTo>
                  <a:cubicBezTo>
                    <a:pt x="341" y="56"/>
                    <a:pt x="460" y="67"/>
                    <a:pt x="460" y="67"/>
                  </a:cubicBezTo>
                  <a:cubicBezTo>
                    <a:pt x="518" y="85"/>
                    <a:pt x="538" y="137"/>
                    <a:pt x="569" y="184"/>
                  </a:cubicBezTo>
                  <a:cubicBezTo>
                    <a:pt x="573" y="189"/>
                    <a:pt x="634" y="198"/>
                    <a:pt x="639" y="199"/>
                  </a:cubicBezTo>
                  <a:cubicBezTo>
                    <a:pt x="710" y="209"/>
                    <a:pt x="721" y="209"/>
                    <a:pt x="803" y="215"/>
                  </a:cubicBezTo>
                  <a:cubicBezTo>
                    <a:pt x="804" y="215"/>
                    <a:pt x="858" y="223"/>
                    <a:pt x="865" y="230"/>
                  </a:cubicBezTo>
                  <a:cubicBezTo>
                    <a:pt x="878" y="243"/>
                    <a:pt x="886" y="261"/>
                    <a:pt x="896" y="277"/>
                  </a:cubicBezTo>
                  <a:cubicBezTo>
                    <a:pt x="901" y="285"/>
                    <a:pt x="912" y="300"/>
                    <a:pt x="912" y="300"/>
                  </a:cubicBezTo>
                  <a:cubicBezTo>
                    <a:pt x="925" y="338"/>
                    <a:pt x="936" y="366"/>
                    <a:pt x="974" y="378"/>
                  </a:cubicBezTo>
                  <a:cubicBezTo>
                    <a:pt x="1028" y="415"/>
                    <a:pt x="1003" y="404"/>
                    <a:pt x="1044" y="417"/>
                  </a:cubicBezTo>
                  <a:cubicBezTo>
                    <a:pt x="1078" y="415"/>
                    <a:pt x="1112" y="415"/>
                    <a:pt x="1146" y="410"/>
                  </a:cubicBezTo>
                  <a:cubicBezTo>
                    <a:pt x="1174" y="406"/>
                    <a:pt x="1211" y="388"/>
                    <a:pt x="1239" y="378"/>
                  </a:cubicBezTo>
                  <a:cubicBezTo>
                    <a:pt x="1261" y="370"/>
                    <a:pt x="1286" y="373"/>
                    <a:pt x="1309" y="371"/>
                  </a:cubicBezTo>
                  <a:cubicBezTo>
                    <a:pt x="1357" y="338"/>
                    <a:pt x="1393" y="301"/>
                    <a:pt x="1442" y="269"/>
                  </a:cubicBezTo>
                  <a:cubicBezTo>
                    <a:pt x="1460" y="257"/>
                    <a:pt x="1484" y="260"/>
                    <a:pt x="1504" y="254"/>
                  </a:cubicBezTo>
                  <a:cubicBezTo>
                    <a:pt x="1610" y="224"/>
                    <a:pt x="1720" y="228"/>
                    <a:pt x="1831" y="222"/>
                  </a:cubicBezTo>
                  <a:cubicBezTo>
                    <a:pt x="1857" y="214"/>
                    <a:pt x="1883" y="208"/>
                    <a:pt x="1909" y="199"/>
                  </a:cubicBezTo>
                  <a:cubicBezTo>
                    <a:pt x="1935" y="161"/>
                    <a:pt x="1956" y="109"/>
                    <a:pt x="1995" y="82"/>
                  </a:cubicBezTo>
                  <a:cubicBezTo>
                    <a:pt x="2074" y="27"/>
                    <a:pt x="2186" y="32"/>
                    <a:pt x="2276" y="28"/>
                  </a:cubicBezTo>
                  <a:cubicBezTo>
                    <a:pt x="2381" y="14"/>
                    <a:pt x="2471" y="12"/>
                    <a:pt x="2579" y="12"/>
                  </a:cubicBezTo>
                </a:path>
              </a:pathLst>
            </a:custGeom>
            <a:noFill/>
            <a:ln w="63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5492594" y="1100137"/>
            <a:ext cx="3392488" cy="5535612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3" descr="Water droplets"/>
          <p:cNvSpPr>
            <a:spLocks noChangeArrowheads="1"/>
          </p:cNvSpPr>
          <p:nvPr/>
        </p:nvSpPr>
        <p:spPr bwMode="auto">
          <a:xfrm>
            <a:off x="7307108" y="1101725"/>
            <a:ext cx="168275" cy="55483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4" descr="Sphere"/>
          <p:cNvSpPr>
            <a:spLocks noChangeArrowheads="1"/>
          </p:cNvSpPr>
          <p:nvPr/>
        </p:nvSpPr>
        <p:spPr bwMode="auto">
          <a:xfrm>
            <a:off x="7318220" y="3521074"/>
            <a:ext cx="144463" cy="871538"/>
          </a:xfrm>
          <a:prstGeom prst="rect">
            <a:avLst/>
          </a:prstGeom>
          <a:pattFill prst="sphere">
            <a:fgClr>
              <a:srgbClr val="5F5F5F"/>
            </a:fgClr>
            <a:bgClr>
              <a:srgbClr val="CC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H="1">
            <a:off x="7303932" y="3798887"/>
            <a:ext cx="4762" cy="34766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7472207" y="3790950"/>
            <a:ext cx="4762" cy="3460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Freeform 17"/>
          <p:cNvSpPr>
            <a:spLocks/>
          </p:cNvSpPr>
          <p:nvPr/>
        </p:nvSpPr>
        <p:spPr bwMode="auto">
          <a:xfrm>
            <a:off x="776287" y="6126163"/>
            <a:ext cx="3395663" cy="268287"/>
          </a:xfrm>
          <a:custGeom>
            <a:avLst/>
            <a:gdLst>
              <a:gd name="T0" fmla="*/ 0 w 2364"/>
              <a:gd name="T1" fmla="*/ 18 h 186"/>
              <a:gd name="T2" fmla="*/ 2364 w 2364"/>
              <a:gd name="T3" fmla="*/ 0 h 186"/>
              <a:gd name="T4" fmla="*/ 2166 w 2364"/>
              <a:gd name="T5" fmla="*/ 42 h 186"/>
              <a:gd name="T6" fmla="*/ 1995 w 2364"/>
              <a:gd name="T7" fmla="*/ 66 h 186"/>
              <a:gd name="T8" fmla="*/ 1860 w 2364"/>
              <a:gd name="T9" fmla="*/ 126 h 186"/>
              <a:gd name="T10" fmla="*/ 1269 w 2364"/>
              <a:gd name="T11" fmla="*/ 117 h 186"/>
              <a:gd name="T12" fmla="*/ 1140 w 2364"/>
              <a:gd name="T13" fmla="*/ 183 h 186"/>
              <a:gd name="T14" fmla="*/ 867 w 2364"/>
              <a:gd name="T15" fmla="*/ 186 h 186"/>
              <a:gd name="T16" fmla="*/ 657 w 2364"/>
              <a:gd name="T17" fmla="*/ 162 h 186"/>
              <a:gd name="T18" fmla="*/ 489 w 2364"/>
              <a:gd name="T19" fmla="*/ 147 h 186"/>
              <a:gd name="T20" fmla="*/ 432 w 2364"/>
              <a:gd name="T21" fmla="*/ 99 h 186"/>
              <a:gd name="T22" fmla="*/ 351 w 2364"/>
              <a:gd name="T23" fmla="*/ 72 h 186"/>
              <a:gd name="T24" fmla="*/ 147 w 2364"/>
              <a:gd name="T25" fmla="*/ 63 h 186"/>
              <a:gd name="T26" fmla="*/ 0 w 2364"/>
              <a:gd name="T27" fmla="*/ 1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64" h="186">
                <a:moveTo>
                  <a:pt x="0" y="18"/>
                </a:moveTo>
                <a:lnTo>
                  <a:pt x="2364" y="0"/>
                </a:lnTo>
                <a:lnTo>
                  <a:pt x="2166" y="42"/>
                </a:lnTo>
                <a:lnTo>
                  <a:pt x="1995" y="66"/>
                </a:lnTo>
                <a:lnTo>
                  <a:pt x="1860" y="126"/>
                </a:lnTo>
                <a:lnTo>
                  <a:pt x="1269" y="117"/>
                </a:lnTo>
                <a:lnTo>
                  <a:pt x="1140" y="183"/>
                </a:lnTo>
                <a:lnTo>
                  <a:pt x="867" y="186"/>
                </a:lnTo>
                <a:lnTo>
                  <a:pt x="657" y="162"/>
                </a:lnTo>
                <a:lnTo>
                  <a:pt x="489" y="147"/>
                </a:lnTo>
                <a:lnTo>
                  <a:pt x="432" y="99"/>
                </a:lnTo>
                <a:lnTo>
                  <a:pt x="351" y="72"/>
                </a:lnTo>
                <a:lnTo>
                  <a:pt x="147" y="63"/>
                </a:lnTo>
                <a:lnTo>
                  <a:pt x="0" y="18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Freeform 18"/>
          <p:cNvSpPr>
            <a:spLocks/>
          </p:cNvSpPr>
          <p:nvPr/>
        </p:nvSpPr>
        <p:spPr bwMode="auto">
          <a:xfrm>
            <a:off x="866775" y="4999038"/>
            <a:ext cx="2994025" cy="581025"/>
          </a:xfrm>
          <a:custGeom>
            <a:avLst/>
            <a:gdLst>
              <a:gd name="T0" fmla="*/ 0 w 2085"/>
              <a:gd name="T1" fmla="*/ 0 h 402"/>
              <a:gd name="T2" fmla="*/ 2085 w 2085"/>
              <a:gd name="T3" fmla="*/ 6 h 402"/>
              <a:gd name="T4" fmla="*/ 1989 w 2085"/>
              <a:gd name="T5" fmla="*/ 30 h 402"/>
              <a:gd name="T6" fmla="*/ 1887 w 2085"/>
              <a:gd name="T7" fmla="*/ 63 h 402"/>
              <a:gd name="T8" fmla="*/ 1809 w 2085"/>
              <a:gd name="T9" fmla="*/ 174 h 402"/>
              <a:gd name="T10" fmla="*/ 1719 w 2085"/>
              <a:gd name="T11" fmla="*/ 213 h 402"/>
              <a:gd name="T12" fmla="*/ 1599 w 2085"/>
              <a:gd name="T13" fmla="*/ 219 h 402"/>
              <a:gd name="T14" fmla="*/ 1407 w 2085"/>
              <a:gd name="T15" fmla="*/ 243 h 402"/>
              <a:gd name="T16" fmla="*/ 1302 w 2085"/>
              <a:gd name="T17" fmla="*/ 276 h 402"/>
              <a:gd name="T18" fmla="*/ 1221 w 2085"/>
              <a:gd name="T19" fmla="*/ 345 h 402"/>
              <a:gd name="T20" fmla="*/ 1173 w 2085"/>
              <a:gd name="T21" fmla="*/ 366 h 402"/>
              <a:gd name="T22" fmla="*/ 1107 w 2085"/>
              <a:gd name="T23" fmla="*/ 381 h 402"/>
              <a:gd name="T24" fmla="*/ 1029 w 2085"/>
              <a:gd name="T25" fmla="*/ 399 h 402"/>
              <a:gd name="T26" fmla="*/ 930 w 2085"/>
              <a:gd name="T27" fmla="*/ 402 h 402"/>
              <a:gd name="T28" fmla="*/ 849 w 2085"/>
              <a:gd name="T29" fmla="*/ 369 h 402"/>
              <a:gd name="T30" fmla="*/ 795 w 2085"/>
              <a:gd name="T31" fmla="*/ 303 h 402"/>
              <a:gd name="T32" fmla="*/ 759 w 2085"/>
              <a:gd name="T33" fmla="*/ 234 h 402"/>
              <a:gd name="T34" fmla="*/ 687 w 2085"/>
              <a:gd name="T35" fmla="*/ 201 h 402"/>
              <a:gd name="T36" fmla="*/ 528 w 2085"/>
              <a:gd name="T37" fmla="*/ 192 h 402"/>
              <a:gd name="T38" fmla="*/ 435 w 2085"/>
              <a:gd name="T39" fmla="*/ 165 h 402"/>
              <a:gd name="T40" fmla="*/ 393 w 2085"/>
              <a:gd name="T41" fmla="*/ 93 h 402"/>
              <a:gd name="T42" fmla="*/ 342 w 2085"/>
              <a:gd name="T43" fmla="*/ 60 h 402"/>
              <a:gd name="T44" fmla="*/ 201 w 2085"/>
              <a:gd name="T45" fmla="*/ 48 h 402"/>
              <a:gd name="T46" fmla="*/ 39 w 2085"/>
              <a:gd name="T47" fmla="*/ 36 h 402"/>
              <a:gd name="T48" fmla="*/ 0 w 2085"/>
              <a:gd name="T49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85" h="402">
                <a:moveTo>
                  <a:pt x="0" y="0"/>
                </a:moveTo>
                <a:lnTo>
                  <a:pt x="2085" y="6"/>
                </a:lnTo>
                <a:lnTo>
                  <a:pt x="1989" y="30"/>
                </a:lnTo>
                <a:lnTo>
                  <a:pt x="1887" y="63"/>
                </a:lnTo>
                <a:lnTo>
                  <a:pt x="1809" y="174"/>
                </a:lnTo>
                <a:lnTo>
                  <a:pt x="1719" y="213"/>
                </a:lnTo>
                <a:lnTo>
                  <a:pt x="1599" y="219"/>
                </a:lnTo>
                <a:lnTo>
                  <a:pt x="1407" y="243"/>
                </a:lnTo>
                <a:lnTo>
                  <a:pt x="1302" y="276"/>
                </a:lnTo>
                <a:lnTo>
                  <a:pt x="1221" y="345"/>
                </a:lnTo>
                <a:lnTo>
                  <a:pt x="1173" y="366"/>
                </a:lnTo>
                <a:lnTo>
                  <a:pt x="1107" y="381"/>
                </a:lnTo>
                <a:lnTo>
                  <a:pt x="1029" y="399"/>
                </a:lnTo>
                <a:lnTo>
                  <a:pt x="930" y="402"/>
                </a:lnTo>
                <a:lnTo>
                  <a:pt x="849" y="369"/>
                </a:lnTo>
                <a:lnTo>
                  <a:pt x="795" y="303"/>
                </a:lnTo>
                <a:lnTo>
                  <a:pt x="759" y="234"/>
                </a:lnTo>
                <a:lnTo>
                  <a:pt x="687" y="201"/>
                </a:lnTo>
                <a:lnTo>
                  <a:pt x="528" y="192"/>
                </a:lnTo>
                <a:lnTo>
                  <a:pt x="435" y="165"/>
                </a:lnTo>
                <a:lnTo>
                  <a:pt x="393" y="93"/>
                </a:lnTo>
                <a:lnTo>
                  <a:pt x="342" y="60"/>
                </a:lnTo>
                <a:lnTo>
                  <a:pt x="201" y="48"/>
                </a:lnTo>
                <a:lnTo>
                  <a:pt x="39" y="36"/>
                </a:lnTo>
                <a:lnTo>
                  <a:pt x="0" y="0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Freeform 19"/>
          <p:cNvSpPr>
            <a:spLocks/>
          </p:cNvSpPr>
          <p:nvPr/>
        </p:nvSpPr>
        <p:spPr bwMode="auto">
          <a:xfrm>
            <a:off x="1365249" y="3916362"/>
            <a:ext cx="1181100" cy="506412"/>
          </a:xfrm>
          <a:custGeom>
            <a:avLst/>
            <a:gdLst>
              <a:gd name="T0" fmla="*/ 0 w 822"/>
              <a:gd name="T1" fmla="*/ 0 h 351"/>
              <a:gd name="T2" fmla="*/ 819 w 822"/>
              <a:gd name="T3" fmla="*/ 0 h 351"/>
              <a:gd name="T4" fmla="*/ 822 w 822"/>
              <a:gd name="T5" fmla="*/ 309 h 351"/>
              <a:gd name="T6" fmla="*/ 750 w 822"/>
              <a:gd name="T7" fmla="*/ 318 h 351"/>
              <a:gd name="T8" fmla="*/ 663 w 822"/>
              <a:gd name="T9" fmla="*/ 351 h 351"/>
              <a:gd name="T10" fmla="*/ 543 w 822"/>
              <a:gd name="T11" fmla="*/ 348 h 351"/>
              <a:gd name="T12" fmla="*/ 474 w 822"/>
              <a:gd name="T13" fmla="*/ 303 h 351"/>
              <a:gd name="T14" fmla="*/ 423 w 822"/>
              <a:gd name="T15" fmla="*/ 219 h 351"/>
              <a:gd name="T16" fmla="*/ 384 w 822"/>
              <a:gd name="T17" fmla="*/ 156 h 351"/>
              <a:gd name="T18" fmla="*/ 192 w 822"/>
              <a:gd name="T19" fmla="*/ 135 h 351"/>
              <a:gd name="T20" fmla="*/ 81 w 822"/>
              <a:gd name="T21" fmla="*/ 102 h 351"/>
              <a:gd name="T22" fmla="*/ 0 w 822"/>
              <a:gd name="T23" fmla="*/ 0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22" h="351">
                <a:moveTo>
                  <a:pt x="0" y="0"/>
                </a:moveTo>
                <a:lnTo>
                  <a:pt x="819" y="0"/>
                </a:lnTo>
                <a:lnTo>
                  <a:pt x="822" y="309"/>
                </a:lnTo>
                <a:lnTo>
                  <a:pt x="750" y="318"/>
                </a:lnTo>
                <a:lnTo>
                  <a:pt x="663" y="351"/>
                </a:lnTo>
                <a:lnTo>
                  <a:pt x="543" y="348"/>
                </a:lnTo>
                <a:lnTo>
                  <a:pt x="474" y="303"/>
                </a:lnTo>
                <a:lnTo>
                  <a:pt x="423" y="219"/>
                </a:lnTo>
                <a:lnTo>
                  <a:pt x="384" y="156"/>
                </a:lnTo>
                <a:lnTo>
                  <a:pt x="192" y="135"/>
                </a:lnTo>
                <a:lnTo>
                  <a:pt x="81" y="102"/>
                </a:lnTo>
                <a:lnTo>
                  <a:pt x="0" y="0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Freeform 20"/>
          <p:cNvSpPr>
            <a:spLocks/>
          </p:cNvSpPr>
          <p:nvPr/>
        </p:nvSpPr>
        <p:spPr bwMode="auto">
          <a:xfrm>
            <a:off x="1843087" y="2973388"/>
            <a:ext cx="1616075" cy="403225"/>
          </a:xfrm>
          <a:custGeom>
            <a:avLst/>
            <a:gdLst>
              <a:gd name="T0" fmla="*/ 0 w 1125"/>
              <a:gd name="T1" fmla="*/ 3 h 279"/>
              <a:gd name="T2" fmla="*/ 1125 w 1125"/>
              <a:gd name="T3" fmla="*/ 0 h 279"/>
              <a:gd name="T4" fmla="*/ 1071 w 1125"/>
              <a:gd name="T5" fmla="*/ 72 h 279"/>
              <a:gd name="T6" fmla="*/ 960 w 1125"/>
              <a:gd name="T7" fmla="*/ 90 h 279"/>
              <a:gd name="T8" fmla="*/ 810 w 1125"/>
              <a:gd name="T9" fmla="*/ 93 h 279"/>
              <a:gd name="T10" fmla="*/ 669 w 1125"/>
              <a:gd name="T11" fmla="*/ 114 h 279"/>
              <a:gd name="T12" fmla="*/ 585 w 1125"/>
              <a:gd name="T13" fmla="*/ 144 h 279"/>
              <a:gd name="T14" fmla="*/ 513 w 1125"/>
              <a:gd name="T15" fmla="*/ 213 h 279"/>
              <a:gd name="T16" fmla="*/ 468 w 1125"/>
              <a:gd name="T17" fmla="*/ 231 h 279"/>
              <a:gd name="T18" fmla="*/ 414 w 1125"/>
              <a:gd name="T19" fmla="*/ 237 h 279"/>
              <a:gd name="T20" fmla="*/ 333 w 1125"/>
              <a:gd name="T21" fmla="*/ 267 h 279"/>
              <a:gd name="T22" fmla="*/ 255 w 1125"/>
              <a:gd name="T23" fmla="*/ 279 h 279"/>
              <a:gd name="T24" fmla="*/ 177 w 1125"/>
              <a:gd name="T25" fmla="*/ 267 h 279"/>
              <a:gd name="T26" fmla="*/ 108 w 1125"/>
              <a:gd name="T27" fmla="*/ 210 h 279"/>
              <a:gd name="T28" fmla="*/ 42 w 1125"/>
              <a:gd name="T29" fmla="*/ 90 h 279"/>
              <a:gd name="T30" fmla="*/ 0 w 1125"/>
              <a:gd name="T31" fmla="*/ 3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25" h="279">
                <a:moveTo>
                  <a:pt x="0" y="3"/>
                </a:moveTo>
                <a:lnTo>
                  <a:pt x="1125" y="0"/>
                </a:lnTo>
                <a:lnTo>
                  <a:pt x="1071" y="72"/>
                </a:lnTo>
                <a:lnTo>
                  <a:pt x="960" y="90"/>
                </a:lnTo>
                <a:lnTo>
                  <a:pt x="810" y="93"/>
                </a:lnTo>
                <a:lnTo>
                  <a:pt x="669" y="114"/>
                </a:lnTo>
                <a:lnTo>
                  <a:pt x="585" y="144"/>
                </a:lnTo>
                <a:lnTo>
                  <a:pt x="513" y="213"/>
                </a:lnTo>
                <a:lnTo>
                  <a:pt x="468" y="231"/>
                </a:lnTo>
                <a:lnTo>
                  <a:pt x="414" y="237"/>
                </a:lnTo>
                <a:lnTo>
                  <a:pt x="333" y="267"/>
                </a:lnTo>
                <a:lnTo>
                  <a:pt x="255" y="279"/>
                </a:lnTo>
                <a:lnTo>
                  <a:pt x="177" y="267"/>
                </a:lnTo>
                <a:lnTo>
                  <a:pt x="108" y="210"/>
                </a:lnTo>
                <a:lnTo>
                  <a:pt x="42" y="90"/>
                </a:lnTo>
                <a:lnTo>
                  <a:pt x="0" y="3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21"/>
          <p:cNvSpPr>
            <a:spLocks/>
          </p:cNvSpPr>
          <p:nvPr/>
        </p:nvSpPr>
        <p:spPr bwMode="auto">
          <a:xfrm>
            <a:off x="1443036" y="1747838"/>
            <a:ext cx="2008188" cy="390525"/>
          </a:xfrm>
          <a:custGeom>
            <a:avLst/>
            <a:gdLst>
              <a:gd name="T0" fmla="*/ 0 w 1398"/>
              <a:gd name="T1" fmla="*/ 0 h 270"/>
              <a:gd name="T2" fmla="*/ 1398 w 1398"/>
              <a:gd name="T3" fmla="*/ 0 h 270"/>
              <a:gd name="T4" fmla="*/ 1347 w 1398"/>
              <a:gd name="T5" fmla="*/ 63 h 270"/>
              <a:gd name="T6" fmla="*/ 1206 w 1398"/>
              <a:gd name="T7" fmla="*/ 84 h 270"/>
              <a:gd name="T8" fmla="*/ 990 w 1398"/>
              <a:gd name="T9" fmla="*/ 105 h 270"/>
              <a:gd name="T10" fmla="*/ 897 w 1398"/>
              <a:gd name="T11" fmla="*/ 123 h 270"/>
              <a:gd name="T12" fmla="*/ 762 w 1398"/>
              <a:gd name="T13" fmla="*/ 231 h 270"/>
              <a:gd name="T14" fmla="*/ 675 w 1398"/>
              <a:gd name="T15" fmla="*/ 243 h 270"/>
              <a:gd name="T16" fmla="*/ 552 w 1398"/>
              <a:gd name="T17" fmla="*/ 270 h 270"/>
              <a:gd name="T18" fmla="*/ 462 w 1398"/>
              <a:gd name="T19" fmla="*/ 261 h 270"/>
              <a:gd name="T20" fmla="*/ 393 w 1398"/>
              <a:gd name="T21" fmla="*/ 207 h 270"/>
              <a:gd name="T22" fmla="*/ 327 w 1398"/>
              <a:gd name="T23" fmla="*/ 102 h 270"/>
              <a:gd name="T24" fmla="*/ 288 w 1398"/>
              <a:gd name="T25" fmla="*/ 75 h 270"/>
              <a:gd name="T26" fmla="*/ 102 w 1398"/>
              <a:gd name="T27" fmla="*/ 57 h 270"/>
              <a:gd name="T28" fmla="*/ 18 w 1398"/>
              <a:gd name="T29" fmla="*/ 36 h 270"/>
              <a:gd name="T30" fmla="*/ 0 w 1398"/>
              <a:gd name="T31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98" h="270">
                <a:moveTo>
                  <a:pt x="0" y="0"/>
                </a:moveTo>
                <a:lnTo>
                  <a:pt x="1398" y="0"/>
                </a:lnTo>
                <a:lnTo>
                  <a:pt x="1347" y="63"/>
                </a:lnTo>
                <a:lnTo>
                  <a:pt x="1206" y="84"/>
                </a:lnTo>
                <a:lnTo>
                  <a:pt x="990" y="105"/>
                </a:lnTo>
                <a:lnTo>
                  <a:pt x="897" y="123"/>
                </a:lnTo>
                <a:lnTo>
                  <a:pt x="762" y="231"/>
                </a:lnTo>
                <a:lnTo>
                  <a:pt x="675" y="243"/>
                </a:lnTo>
                <a:lnTo>
                  <a:pt x="552" y="270"/>
                </a:lnTo>
                <a:lnTo>
                  <a:pt x="462" y="261"/>
                </a:lnTo>
                <a:lnTo>
                  <a:pt x="393" y="207"/>
                </a:lnTo>
                <a:lnTo>
                  <a:pt x="327" y="102"/>
                </a:lnTo>
                <a:lnTo>
                  <a:pt x="288" y="75"/>
                </a:lnTo>
                <a:lnTo>
                  <a:pt x="102" y="57"/>
                </a:lnTo>
                <a:lnTo>
                  <a:pt x="18" y="36"/>
                </a:lnTo>
                <a:lnTo>
                  <a:pt x="0" y="0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22" descr="Sand"/>
          <p:cNvSpPr>
            <a:spLocks/>
          </p:cNvSpPr>
          <p:nvPr/>
        </p:nvSpPr>
        <p:spPr bwMode="auto">
          <a:xfrm>
            <a:off x="1446211" y="6219824"/>
            <a:ext cx="2154238" cy="541338"/>
          </a:xfrm>
          <a:custGeom>
            <a:avLst/>
            <a:gdLst>
              <a:gd name="T0" fmla="*/ 0 w 1500"/>
              <a:gd name="T1" fmla="*/ 43 h 375"/>
              <a:gd name="T2" fmla="*/ 44 w 1500"/>
              <a:gd name="T3" fmla="*/ 55 h 375"/>
              <a:gd name="T4" fmla="*/ 188 w 1500"/>
              <a:gd name="T5" fmla="*/ 63 h 375"/>
              <a:gd name="T6" fmla="*/ 246 w 1500"/>
              <a:gd name="T7" fmla="*/ 69 h 375"/>
              <a:gd name="T8" fmla="*/ 442 w 1500"/>
              <a:gd name="T9" fmla="*/ 91 h 375"/>
              <a:gd name="T10" fmla="*/ 632 w 1500"/>
              <a:gd name="T11" fmla="*/ 87 h 375"/>
              <a:gd name="T12" fmla="*/ 682 w 1500"/>
              <a:gd name="T13" fmla="*/ 73 h 375"/>
              <a:gd name="T14" fmla="*/ 736 w 1500"/>
              <a:gd name="T15" fmla="*/ 35 h 375"/>
              <a:gd name="T16" fmla="*/ 772 w 1500"/>
              <a:gd name="T17" fmla="*/ 19 h 375"/>
              <a:gd name="T18" fmla="*/ 910 w 1500"/>
              <a:gd name="T19" fmla="*/ 5 h 375"/>
              <a:gd name="T20" fmla="*/ 1150 w 1500"/>
              <a:gd name="T21" fmla="*/ 1 h 375"/>
              <a:gd name="T22" fmla="*/ 1266 w 1500"/>
              <a:gd name="T23" fmla="*/ 9 h 375"/>
              <a:gd name="T24" fmla="*/ 1432 w 1500"/>
              <a:gd name="T25" fmla="*/ 7 h 375"/>
              <a:gd name="T26" fmla="*/ 1500 w 1500"/>
              <a:gd name="T27" fmla="*/ 7 h 375"/>
              <a:gd name="T28" fmla="*/ 1468 w 1500"/>
              <a:gd name="T29" fmla="*/ 59 h 375"/>
              <a:gd name="T30" fmla="*/ 1450 w 1500"/>
              <a:gd name="T31" fmla="*/ 71 h 375"/>
              <a:gd name="T32" fmla="*/ 1434 w 1500"/>
              <a:gd name="T33" fmla="*/ 89 h 375"/>
              <a:gd name="T34" fmla="*/ 1380 w 1500"/>
              <a:gd name="T35" fmla="*/ 145 h 375"/>
              <a:gd name="T36" fmla="*/ 1334 w 1500"/>
              <a:gd name="T37" fmla="*/ 175 h 375"/>
              <a:gd name="T38" fmla="*/ 1168 w 1500"/>
              <a:gd name="T39" fmla="*/ 193 h 375"/>
              <a:gd name="T40" fmla="*/ 1062 w 1500"/>
              <a:gd name="T41" fmla="*/ 201 h 375"/>
              <a:gd name="T42" fmla="*/ 976 w 1500"/>
              <a:gd name="T43" fmla="*/ 209 h 375"/>
              <a:gd name="T44" fmla="*/ 920 w 1500"/>
              <a:gd name="T45" fmla="*/ 227 h 375"/>
              <a:gd name="T46" fmla="*/ 894 w 1500"/>
              <a:gd name="T47" fmla="*/ 241 h 375"/>
              <a:gd name="T48" fmla="*/ 860 w 1500"/>
              <a:gd name="T49" fmla="*/ 267 h 375"/>
              <a:gd name="T50" fmla="*/ 768 w 1500"/>
              <a:gd name="T51" fmla="*/ 319 h 375"/>
              <a:gd name="T52" fmla="*/ 636 w 1500"/>
              <a:gd name="T53" fmla="*/ 355 h 375"/>
              <a:gd name="T54" fmla="*/ 592 w 1500"/>
              <a:gd name="T55" fmla="*/ 369 h 375"/>
              <a:gd name="T56" fmla="*/ 538 w 1500"/>
              <a:gd name="T57" fmla="*/ 375 h 375"/>
              <a:gd name="T58" fmla="*/ 466 w 1500"/>
              <a:gd name="T59" fmla="*/ 355 h 375"/>
              <a:gd name="T60" fmla="*/ 442 w 1500"/>
              <a:gd name="T61" fmla="*/ 337 h 375"/>
              <a:gd name="T62" fmla="*/ 436 w 1500"/>
              <a:gd name="T63" fmla="*/ 333 h 375"/>
              <a:gd name="T64" fmla="*/ 408 w 1500"/>
              <a:gd name="T65" fmla="*/ 289 h 375"/>
              <a:gd name="T66" fmla="*/ 314 w 1500"/>
              <a:gd name="T67" fmla="*/ 181 h 375"/>
              <a:gd name="T68" fmla="*/ 262 w 1500"/>
              <a:gd name="T69" fmla="*/ 173 h 375"/>
              <a:gd name="T70" fmla="*/ 202 w 1500"/>
              <a:gd name="T71" fmla="*/ 167 h 375"/>
              <a:gd name="T72" fmla="*/ 80 w 1500"/>
              <a:gd name="T73" fmla="*/ 143 h 375"/>
              <a:gd name="T74" fmla="*/ 48 w 1500"/>
              <a:gd name="T75" fmla="*/ 135 h 375"/>
              <a:gd name="T76" fmla="*/ 14 w 1500"/>
              <a:gd name="T77" fmla="*/ 89 h 375"/>
              <a:gd name="T78" fmla="*/ 2 w 1500"/>
              <a:gd name="T79" fmla="*/ 61 h 375"/>
              <a:gd name="T80" fmla="*/ 0 w 1500"/>
              <a:gd name="T81" fmla="*/ 43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00" h="375">
                <a:moveTo>
                  <a:pt x="0" y="43"/>
                </a:moveTo>
                <a:cubicBezTo>
                  <a:pt x="14" y="38"/>
                  <a:pt x="30" y="52"/>
                  <a:pt x="44" y="55"/>
                </a:cubicBezTo>
                <a:cubicBezTo>
                  <a:pt x="91" y="64"/>
                  <a:pt x="141" y="62"/>
                  <a:pt x="188" y="63"/>
                </a:cubicBezTo>
                <a:cubicBezTo>
                  <a:pt x="207" y="65"/>
                  <a:pt x="227" y="67"/>
                  <a:pt x="246" y="69"/>
                </a:cubicBezTo>
                <a:cubicBezTo>
                  <a:pt x="311" y="91"/>
                  <a:pt x="372" y="89"/>
                  <a:pt x="442" y="91"/>
                </a:cubicBezTo>
                <a:cubicBezTo>
                  <a:pt x="502" y="98"/>
                  <a:pt x="571" y="89"/>
                  <a:pt x="632" y="87"/>
                </a:cubicBezTo>
                <a:cubicBezTo>
                  <a:pt x="649" y="83"/>
                  <a:pt x="666" y="78"/>
                  <a:pt x="682" y="73"/>
                </a:cubicBezTo>
                <a:cubicBezTo>
                  <a:pt x="701" y="67"/>
                  <a:pt x="719" y="46"/>
                  <a:pt x="736" y="35"/>
                </a:cubicBezTo>
                <a:cubicBezTo>
                  <a:pt x="746" y="28"/>
                  <a:pt x="761" y="24"/>
                  <a:pt x="772" y="19"/>
                </a:cubicBezTo>
                <a:cubicBezTo>
                  <a:pt x="803" y="5"/>
                  <a:pt x="874" y="7"/>
                  <a:pt x="910" y="5"/>
                </a:cubicBezTo>
                <a:cubicBezTo>
                  <a:pt x="993" y="6"/>
                  <a:pt x="1069" y="8"/>
                  <a:pt x="1150" y="1"/>
                </a:cubicBezTo>
                <a:cubicBezTo>
                  <a:pt x="1191" y="2"/>
                  <a:pt x="1226" y="7"/>
                  <a:pt x="1266" y="9"/>
                </a:cubicBezTo>
                <a:cubicBezTo>
                  <a:pt x="1328" y="7"/>
                  <a:pt x="1364" y="6"/>
                  <a:pt x="1432" y="7"/>
                </a:cubicBezTo>
                <a:cubicBezTo>
                  <a:pt x="1449" y="6"/>
                  <a:pt x="1481" y="0"/>
                  <a:pt x="1500" y="7"/>
                </a:cubicBezTo>
                <a:cubicBezTo>
                  <a:pt x="1498" y="23"/>
                  <a:pt x="1481" y="47"/>
                  <a:pt x="1468" y="59"/>
                </a:cubicBezTo>
                <a:cubicBezTo>
                  <a:pt x="1463" y="64"/>
                  <a:pt x="1450" y="71"/>
                  <a:pt x="1450" y="71"/>
                </a:cubicBezTo>
                <a:cubicBezTo>
                  <a:pt x="1445" y="78"/>
                  <a:pt x="1441" y="84"/>
                  <a:pt x="1434" y="89"/>
                </a:cubicBezTo>
                <a:cubicBezTo>
                  <a:pt x="1425" y="116"/>
                  <a:pt x="1404" y="131"/>
                  <a:pt x="1380" y="145"/>
                </a:cubicBezTo>
                <a:cubicBezTo>
                  <a:pt x="1364" y="154"/>
                  <a:pt x="1352" y="167"/>
                  <a:pt x="1334" y="175"/>
                </a:cubicBezTo>
                <a:cubicBezTo>
                  <a:pt x="1289" y="194"/>
                  <a:pt x="1212" y="191"/>
                  <a:pt x="1168" y="193"/>
                </a:cubicBezTo>
                <a:cubicBezTo>
                  <a:pt x="1131" y="195"/>
                  <a:pt x="1100" y="200"/>
                  <a:pt x="1062" y="201"/>
                </a:cubicBezTo>
                <a:cubicBezTo>
                  <a:pt x="1033" y="205"/>
                  <a:pt x="1006" y="208"/>
                  <a:pt x="976" y="209"/>
                </a:cubicBezTo>
                <a:cubicBezTo>
                  <a:pt x="956" y="213"/>
                  <a:pt x="941" y="223"/>
                  <a:pt x="920" y="227"/>
                </a:cubicBezTo>
                <a:cubicBezTo>
                  <a:pt x="912" y="232"/>
                  <a:pt x="903" y="239"/>
                  <a:pt x="894" y="241"/>
                </a:cubicBezTo>
                <a:cubicBezTo>
                  <a:pt x="883" y="250"/>
                  <a:pt x="872" y="259"/>
                  <a:pt x="860" y="267"/>
                </a:cubicBezTo>
                <a:cubicBezTo>
                  <a:pt x="840" y="297"/>
                  <a:pt x="803" y="315"/>
                  <a:pt x="768" y="319"/>
                </a:cubicBezTo>
                <a:cubicBezTo>
                  <a:pt x="737" y="340"/>
                  <a:pt x="673" y="350"/>
                  <a:pt x="636" y="355"/>
                </a:cubicBezTo>
                <a:cubicBezTo>
                  <a:pt x="623" y="364"/>
                  <a:pt x="607" y="367"/>
                  <a:pt x="592" y="369"/>
                </a:cubicBezTo>
                <a:cubicBezTo>
                  <a:pt x="575" y="375"/>
                  <a:pt x="556" y="372"/>
                  <a:pt x="538" y="375"/>
                </a:cubicBezTo>
                <a:cubicBezTo>
                  <a:pt x="498" y="373"/>
                  <a:pt x="494" y="374"/>
                  <a:pt x="466" y="355"/>
                </a:cubicBezTo>
                <a:cubicBezTo>
                  <a:pt x="458" y="349"/>
                  <a:pt x="451" y="343"/>
                  <a:pt x="442" y="337"/>
                </a:cubicBezTo>
                <a:cubicBezTo>
                  <a:pt x="440" y="336"/>
                  <a:pt x="436" y="333"/>
                  <a:pt x="436" y="333"/>
                </a:cubicBezTo>
                <a:cubicBezTo>
                  <a:pt x="426" y="319"/>
                  <a:pt x="420" y="301"/>
                  <a:pt x="408" y="289"/>
                </a:cubicBezTo>
                <a:cubicBezTo>
                  <a:pt x="394" y="246"/>
                  <a:pt x="356" y="199"/>
                  <a:pt x="314" y="181"/>
                </a:cubicBezTo>
                <a:cubicBezTo>
                  <a:pt x="298" y="174"/>
                  <a:pt x="278" y="174"/>
                  <a:pt x="262" y="173"/>
                </a:cubicBezTo>
                <a:cubicBezTo>
                  <a:pt x="242" y="169"/>
                  <a:pt x="222" y="169"/>
                  <a:pt x="202" y="167"/>
                </a:cubicBezTo>
                <a:cubicBezTo>
                  <a:pt x="164" y="154"/>
                  <a:pt x="120" y="147"/>
                  <a:pt x="80" y="143"/>
                </a:cubicBezTo>
                <a:cubicBezTo>
                  <a:pt x="69" y="140"/>
                  <a:pt x="59" y="137"/>
                  <a:pt x="48" y="135"/>
                </a:cubicBezTo>
                <a:cubicBezTo>
                  <a:pt x="29" y="122"/>
                  <a:pt x="21" y="111"/>
                  <a:pt x="14" y="89"/>
                </a:cubicBezTo>
                <a:cubicBezTo>
                  <a:pt x="11" y="79"/>
                  <a:pt x="2" y="61"/>
                  <a:pt x="2" y="61"/>
                </a:cubicBezTo>
                <a:cubicBezTo>
                  <a:pt x="0" y="47"/>
                  <a:pt x="0" y="53"/>
                  <a:pt x="0" y="4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23" descr="Water droplets"/>
          <p:cNvSpPr>
            <a:spLocks/>
          </p:cNvSpPr>
          <p:nvPr/>
        </p:nvSpPr>
        <p:spPr bwMode="auto">
          <a:xfrm>
            <a:off x="1936750" y="4173537"/>
            <a:ext cx="592137" cy="254000"/>
          </a:xfrm>
          <a:custGeom>
            <a:avLst/>
            <a:gdLst>
              <a:gd name="T0" fmla="*/ 0 w 456"/>
              <a:gd name="T1" fmla="*/ 2 h 278"/>
              <a:gd name="T2" fmla="*/ 450 w 456"/>
              <a:gd name="T3" fmla="*/ 0 h 278"/>
              <a:gd name="T4" fmla="*/ 456 w 456"/>
              <a:gd name="T5" fmla="*/ 234 h 278"/>
              <a:gd name="T6" fmla="*/ 356 w 456"/>
              <a:gd name="T7" fmla="*/ 260 h 278"/>
              <a:gd name="T8" fmla="*/ 244 w 456"/>
              <a:gd name="T9" fmla="*/ 278 h 278"/>
              <a:gd name="T10" fmla="*/ 136 w 456"/>
              <a:gd name="T11" fmla="*/ 244 h 278"/>
              <a:gd name="T12" fmla="*/ 70 w 456"/>
              <a:gd name="T13" fmla="*/ 160 h 278"/>
              <a:gd name="T14" fmla="*/ 0 w 456"/>
              <a:gd name="T15" fmla="*/ 2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6" h="278">
                <a:moveTo>
                  <a:pt x="0" y="2"/>
                </a:moveTo>
                <a:lnTo>
                  <a:pt x="450" y="0"/>
                </a:lnTo>
                <a:lnTo>
                  <a:pt x="456" y="234"/>
                </a:lnTo>
                <a:lnTo>
                  <a:pt x="356" y="260"/>
                </a:lnTo>
                <a:lnTo>
                  <a:pt x="244" y="278"/>
                </a:lnTo>
                <a:lnTo>
                  <a:pt x="136" y="244"/>
                </a:lnTo>
                <a:lnTo>
                  <a:pt x="70" y="160"/>
                </a:lnTo>
                <a:lnTo>
                  <a:pt x="0" y="2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24" descr="Water droplets"/>
          <p:cNvSpPr>
            <a:spLocks/>
          </p:cNvSpPr>
          <p:nvPr/>
        </p:nvSpPr>
        <p:spPr bwMode="auto">
          <a:xfrm>
            <a:off x="2214562" y="5240338"/>
            <a:ext cx="347663" cy="255587"/>
          </a:xfrm>
          <a:custGeom>
            <a:avLst/>
            <a:gdLst>
              <a:gd name="T0" fmla="*/ 0 w 242"/>
              <a:gd name="T1" fmla="*/ 0 h 177"/>
              <a:gd name="T2" fmla="*/ 242 w 242"/>
              <a:gd name="T3" fmla="*/ 0 h 177"/>
              <a:gd name="T4" fmla="*/ 234 w 242"/>
              <a:gd name="T5" fmla="*/ 177 h 177"/>
              <a:gd name="T6" fmla="*/ 116 w 242"/>
              <a:gd name="T7" fmla="*/ 174 h 177"/>
              <a:gd name="T8" fmla="*/ 0 w 242"/>
              <a:gd name="T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2" h="177">
                <a:moveTo>
                  <a:pt x="0" y="0"/>
                </a:moveTo>
                <a:lnTo>
                  <a:pt x="242" y="0"/>
                </a:lnTo>
                <a:lnTo>
                  <a:pt x="234" y="177"/>
                </a:lnTo>
                <a:lnTo>
                  <a:pt x="116" y="174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reeform 25" descr="Sand"/>
          <p:cNvSpPr>
            <a:spLocks/>
          </p:cNvSpPr>
          <p:nvPr/>
        </p:nvSpPr>
        <p:spPr bwMode="auto">
          <a:xfrm>
            <a:off x="1462087" y="5132387"/>
            <a:ext cx="1027113" cy="457200"/>
          </a:xfrm>
          <a:custGeom>
            <a:avLst/>
            <a:gdLst>
              <a:gd name="T0" fmla="*/ 0 w 716"/>
              <a:gd name="T1" fmla="*/ 0 h 317"/>
              <a:gd name="T2" fmla="*/ 82 w 716"/>
              <a:gd name="T3" fmla="*/ 20 h 317"/>
              <a:gd name="T4" fmla="*/ 242 w 716"/>
              <a:gd name="T5" fmla="*/ 22 h 317"/>
              <a:gd name="T6" fmla="*/ 262 w 716"/>
              <a:gd name="T7" fmla="*/ 30 h 317"/>
              <a:gd name="T8" fmla="*/ 268 w 716"/>
              <a:gd name="T9" fmla="*/ 32 h 317"/>
              <a:gd name="T10" fmla="*/ 388 w 716"/>
              <a:gd name="T11" fmla="*/ 26 h 317"/>
              <a:gd name="T12" fmla="*/ 488 w 716"/>
              <a:gd name="T13" fmla="*/ 34 h 317"/>
              <a:gd name="T14" fmla="*/ 506 w 716"/>
              <a:gd name="T15" fmla="*/ 48 h 317"/>
              <a:gd name="T16" fmla="*/ 554 w 716"/>
              <a:gd name="T17" fmla="*/ 114 h 317"/>
              <a:gd name="T18" fmla="*/ 594 w 716"/>
              <a:gd name="T19" fmla="*/ 184 h 317"/>
              <a:gd name="T20" fmla="*/ 608 w 716"/>
              <a:gd name="T21" fmla="*/ 202 h 317"/>
              <a:gd name="T22" fmla="*/ 648 w 716"/>
              <a:gd name="T23" fmla="*/ 250 h 317"/>
              <a:gd name="T24" fmla="*/ 698 w 716"/>
              <a:gd name="T25" fmla="*/ 252 h 317"/>
              <a:gd name="T26" fmla="*/ 712 w 716"/>
              <a:gd name="T27" fmla="*/ 258 h 317"/>
              <a:gd name="T28" fmla="*/ 716 w 716"/>
              <a:gd name="T29" fmla="*/ 270 h 317"/>
              <a:gd name="T30" fmla="*/ 692 w 716"/>
              <a:gd name="T31" fmla="*/ 284 h 317"/>
              <a:gd name="T32" fmla="*/ 686 w 716"/>
              <a:gd name="T33" fmla="*/ 286 h 317"/>
              <a:gd name="T34" fmla="*/ 574 w 716"/>
              <a:gd name="T35" fmla="*/ 308 h 317"/>
              <a:gd name="T36" fmla="*/ 446 w 716"/>
              <a:gd name="T37" fmla="*/ 292 h 317"/>
              <a:gd name="T38" fmla="*/ 424 w 716"/>
              <a:gd name="T39" fmla="*/ 276 h 317"/>
              <a:gd name="T40" fmla="*/ 378 w 716"/>
              <a:gd name="T41" fmla="*/ 224 h 317"/>
              <a:gd name="T42" fmla="*/ 356 w 716"/>
              <a:gd name="T43" fmla="*/ 180 h 317"/>
              <a:gd name="T44" fmla="*/ 226 w 716"/>
              <a:gd name="T45" fmla="*/ 118 h 317"/>
              <a:gd name="T46" fmla="*/ 156 w 716"/>
              <a:gd name="T47" fmla="*/ 110 h 317"/>
              <a:gd name="T48" fmla="*/ 80 w 716"/>
              <a:gd name="T49" fmla="*/ 98 h 317"/>
              <a:gd name="T50" fmla="*/ 44 w 716"/>
              <a:gd name="T51" fmla="*/ 86 h 317"/>
              <a:gd name="T52" fmla="*/ 22 w 716"/>
              <a:gd name="T53" fmla="*/ 64 h 317"/>
              <a:gd name="T54" fmla="*/ 6 w 716"/>
              <a:gd name="T55" fmla="*/ 42 h 317"/>
              <a:gd name="T56" fmla="*/ 0 w 716"/>
              <a:gd name="T57" fmla="*/ 0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16" h="317">
                <a:moveTo>
                  <a:pt x="0" y="0"/>
                </a:moveTo>
                <a:cubicBezTo>
                  <a:pt x="27" y="4"/>
                  <a:pt x="55" y="19"/>
                  <a:pt x="82" y="20"/>
                </a:cubicBezTo>
                <a:cubicBezTo>
                  <a:pt x="135" y="21"/>
                  <a:pt x="189" y="21"/>
                  <a:pt x="242" y="22"/>
                </a:cubicBezTo>
                <a:cubicBezTo>
                  <a:pt x="254" y="28"/>
                  <a:pt x="247" y="25"/>
                  <a:pt x="262" y="30"/>
                </a:cubicBezTo>
                <a:cubicBezTo>
                  <a:pt x="264" y="31"/>
                  <a:pt x="268" y="32"/>
                  <a:pt x="268" y="32"/>
                </a:cubicBezTo>
                <a:cubicBezTo>
                  <a:pt x="310" y="31"/>
                  <a:pt x="347" y="28"/>
                  <a:pt x="388" y="26"/>
                </a:cubicBezTo>
                <a:cubicBezTo>
                  <a:pt x="421" y="22"/>
                  <a:pt x="456" y="23"/>
                  <a:pt x="488" y="34"/>
                </a:cubicBezTo>
                <a:cubicBezTo>
                  <a:pt x="493" y="39"/>
                  <a:pt x="506" y="48"/>
                  <a:pt x="506" y="48"/>
                </a:cubicBezTo>
                <a:cubicBezTo>
                  <a:pt x="521" y="71"/>
                  <a:pt x="535" y="95"/>
                  <a:pt x="554" y="114"/>
                </a:cubicBezTo>
                <a:cubicBezTo>
                  <a:pt x="560" y="133"/>
                  <a:pt x="578" y="173"/>
                  <a:pt x="594" y="184"/>
                </a:cubicBezTo>
                <a:cubicBezTo>
                  <a:pt x="598" y="192"/>
                  <a:pt x="600" y="197"/>
                  <a:pt x="608" y="202"/>
                </a:cubicBezTo>
                <a:cubicBezTo>
                  <a:pt x="614" y="211"/>
                  <a:pt x="638" y="249"/>
                  <a:pt x="648" y="250"/>
                </a:cubicBezTo>
                <a:cubicBezTo>
                  <a:pt x="665" y="252"/>
                  <a:pt x="681" y="251"/>
                  <a:pt x="698" y="252"/>
                </a:cubicBezTo>
                <a:cubicBezTo>
                  <a:pt x="702" y="253"/>
                  <a:pt x="709" y="254"/>
                  <a:pt x="712" y="258"/>
                </a:cubicBezTo>
                <a:cubicBezTo>
                  <a:pt x="714" y="262"/>
                  <a:pt x="716" y="270"/>
                  <a:pt x="716" y="270"/>
                </a:cubicBezTo>
                <a:cubicBezTo>
                  <a:pt x="708" y="278"/>
                  <a:pt x="703" y="280"/>
                  <a:pt x="692" y="284"/>
                </a:cubicBezTo>
                <a:cubicBezTo>
                  <a:pt x="690" y="285"/>
                  <a:pt x="686" y="286"/>
                  <a:pt x="686" y="286"/>
                </a:cubicBezTo>
                <a:cubicBezTo>
                  <a:pt x="662" y="304"/>
                  <a:pt x="604" y="306"/>
                  <a:pt x="574" y="308"/>
                </a:cubicBezTo>
                <a:cubicBezTo>
                  <a:pt x="519" y="317"/>
                  <a:pt x="490" y="307"/>
                  <a:pt x="446" y="292"/>
                </a:cubicBezTo>
                <a:cubicBezTo>
                  <a:pt x="438" y="286"/>
                  <a:pt x="433" y="280"/>
                  <a:pt x="424" y="276"/>
                </a:cubicBezTo>
                <a:cubicBezTo>
                  <a:pt x="412" y="257"/>
                  <a:pt x="392" y="242"/>
                  <a:pt x="378" y="224"/>
                </a:cubicBezTo>
                <a:cubicBezTo>
                  <a:pt x="367" y="210"/>
                  <a:pt x="366" y="194"/>
                  <a:pt x="356" y="180"/>
                </a:cubicBezTo>
                <a:cubicBezTo>
                  <a:pt x="340" y="116"/>
                  <a:pt x="281" y="121"/>
                  <a:pt x="226" y="118"/>
                </a:cubicBezTo>
                <a:cubicBezTo>
                  <a:pt x="203" y="115"/>
                  <a:pt x="180" y="112"/>
                  <a:pt x="156" y="110"/>
                </a:cubicBezTo>
                <a:cubicBezTo>
                  <a:pt x="131" y="105"/>
                  <a:pt x="106" y="101"/>
                  <a:pt x="80" y="98"/>
                </a:cubicBezTo>
                <a:cubicBezTo>
                  <a:pt x="70" y="95"/>
                  <a:pt x="53" y="94"/>
                  <a:pt x="44" y="86"/>
                </a:cubicBezTo>
                <a:cubicBezTo>
                  <a:pt x="36" y="79"/>
                  <a:pt x="31" y="70"/>
                  <a:pt x="22" y="64"/>
                </a:cubicBezTo>
                <a:cubicBezTo>
                  <a:pt x="17" y="56"/>
                  <a:pt x="11" y="50"/>
                  <a:pt x="6" y="42"/>
                </a:cubicBezTo>
                <a:cubicBezTo>
                  <a:pt x="4" y="28"/>
                  <a:pt x="0" y="14"/>
                  <a:pt x="0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Freeform 26" descr="Sand"/>
          <p:cNvSpPr>
            <a:spLocks/>
          </p:cNvSpPr>
          <p:nvPr/>
        </p:nvSpPr>
        <p:spPr bwMode="auto">
          <a:xfrm>
            <a:off x="2527299" y="3908425"/>
            <a:ext cx="1047750" cy="454025"/>
          </a:xfrm>
          <a:custGeom>
            <a:avLst/>
            <a:gdLst>
              <a:gd name="T0" fmla="*/ 730 w 730"/>
              <a:gd name="T1" fmla="*/ 1 h 315"/>
              <a:gd name="T2" fmla="*/ 702 w 730"/>
              <a:gd name="T3" fmla="*/ 9 h 315"/>
              <a:gd name="T4" fmla="*/ 658 w 730"/>
              <a:gd name="T5" fmla="*/ 13 h 315"/>
              <a:gd name="T6" fmla="*/ 486 w 730"/>
              <a:gd name="T7" fmla="*/ 11 h 315"/>
              <a:gd name="T8" fmla="*/ 368 w 730"/>
              <a:gd name="T9" fmla="*/ 17 h 315"/>
              <a:gd name="T10" fmla="*/ 138 w 730"/>
              <a:gd name="T11" fmla="*/ 11 h 315"/>
              <a:gd name="T12" fmla="*/ 120 w 730"/>
              <a:gd name="T13" fmla="*/ 3 h 315"/>
              <a:gd name="T14" fmla="*/ 16 w 730"/>
              <a:gd name="T15" fmla="*/ 7 h 315"/>
              <a:gd name="T16" fmla="*/ 6 w 730"/>
              <a:gd name="T17" fmla="*/ 47 h 315"/>
              <a:gd name="T18" fmla="*/ 4 w 730"/>
              <a:gd name="T19" fmla="*/ 207 h 315"/>
              <a:gd name="T20" fmla="*/ 2 w 730"/>
              <a:gd name="T21" fmla="*/ 277 h 315"/>
              <a:gd name="T22" fmla="*/ 4 w 730"/>
              <a:gd name="T23" fmla="*/ 311 h 315"/>
              <a:gd name="T24" fmla="*/ 16 w 730"/>
              <a:gd name="T25" fmla="*/ 315 h 315"/>
              <a:gd name="T26" fmla="*/ 58 w 730"/>
              <a:gd name="T27" fmla="*/ 291 h 315"/>
              <a:gd name="T28" fmla="*/ 82 w 730"/>
              <a:gd name="T29" fmla="*/ 283 h 315"/>
              <a:gd name="T30" fmla="*/ 88 w 730"/>
              <a:gd name="T31" fmla="*/ 281 h 315"/>
              <a:gd name="T32" fmla="*/ 134 w 730"/>
              <a:gd name="T33" fmla="*/ 227 h 315"/>
              <a:gd name="T34" fmla="*/ 178 w 730"/>
              <a:gd name="T35" fmla="*/ 219 h 315"/>
              <a:gd name="T36" fmla="*/ 302 w 730"/>
              <a:gd name="T37" fmla="*/ 191 h 315"/>
              <a:gd name="T38" fmla="*/ 510 w 730"/>
              <a:gd name="T39" fmla="*/ 175 h 315"/>
              <a:gd name="T40" fmla="*/ 604 w 730"/>
              <a:gd name="T41" fmla="*/ 155 h 315"/>
              <a:gd name="T42" fmla="*/ 662 w 730"/>
              <a:gd name="T43" fmla="*/ 77 h 315"/>
              <a:gd name="T44" fmla="*/ 702 w 730"/>
              <a:gd name="T45" fmla="*/ 33 h 315"/>
              <a:gd name="T46" fmla="*/ 730 w 730"/>
              <a:gd name="T47" fmla="*/ 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30" h="315">
                <a:moveTo>
                  <a:pt x="730" y="1"/>
                </a:moveTo>
                <a:cubicBezTo>
                  <a:pt x="721" y="3"/>
                  <a:pt x="711" y="8"/>
                  <a:pt x="702" y="9"/>
                </a:cubicBezTo>
                <a:cubicBezTo>
                  <a:pt x="687" y="10"/>
                  <a:pt x="658" y="13"/>
                  <a:pt x="658" y="13"/>
                </a:cubicBezTo>
                <a:cubicBezTo>
                  <a:pt x="595" y="11"/>
                  <a:pt x="553" y="10"/>
                  <a:pt x="486" y="11"/>
                </a:cubicBezTo>
                <a:cubicBezTo>
                  <a:pt x="420" y="18"/>
                  <a:pt x="459" y="15"/>
                  <a:pt x="368" y="17"/>
                </a:cubicBezTo>
                <a:cubicBezTo>
                  <a:pt x="291" y="15"/>
                  <a:pt x="215" y="14"/>
                  <a:pt x="138" y="11"/>
                </a:cubicBezTo>
                <a:cubicBezTo>
                  <a:pt x="133" y="7"/>
                  <a:pt x="120" y="3"/>
                  <a:pt x="120" y="3"/>
                </a:cubicBezTo>
                <a:cubicBezTo>
                  <a:pt x="85" y="4"/>
                  <a:pt x="50" y="0"/>
                  <a:pt x="16" y="7"/>
                </a:cubicBezTo>
                <a:cubicBezTo>
                  <a:pt x="7" y="9"/>
                  <a:pt x="7" y="43"/>
                  <a:pt x="6" y="47"/>
                </a:cubicBezTo>
                <a:cubicBezTo>
                  <a:pt x="5" y="100"/>
                  <a:pt x="5" y="154"/>
                  <a:pt x="4" y="207"/>
                </a:cubicBezTo>
                <a:cubicBezTo>
                  <a:pt x="4" y="230"/>
                  <a:pt x="2" y="254"/>
                  <a:pt x="2" y="277"/>
                </a:cubicBezTo>
                <a:cubicBezTo>
                  <a:pt x="2" y="288"/>
                  <a:pt x="0" y="300"/>
                  <a:pt x="4" y="311"/>
                </a:cubicBezTo>
                <a:cubicBezTo>
                  <a:pt x="5" y="315"/>
                  <a:pt x="16" y="315"/>
                  <a:pt x="16" y="315"/>
                </a:cubicBezTo>
                <a:cubicBezTo>
                  <a:pt x="38" y="312"/>
                  <a:pt x="40" y="300"/>
                  <a:pt x="58" y="291"/>
                </a:cubicBezTo>
                <a:cubicBezTo>
                  <a:pt x="66" y="287"/>
                  <a:pt x="74" y="286"/>
                  <a:pt x="82" y="283"/>
                </a:cubicBezTo>
                <a:cubicBezTo>
                  <a:pt x="84" y="282"/>
                  <a:pt x="88" y="281"/>
                  <a:pt x="88" y="281"/>
                </a:cubicBezTo>
                <a:cubicBezTo>
                  <a:pt x="104" y="265"/>
                  <a:pt x="116" y="241"/>
                  <a:pt x="134" y="227"/>
                </a:cubicBezTo>
                <a:cubicBezTo>
                  <a:pt x="141" y="221"/>
                  <a:pt x="172" y="220"/>
                  <a:pt x="178" y="219"/>
                </a:cubicBezTo>
                <a:cubicBezTo>
                  <a:pt x="220" y="212"/>
                  <a:pt x="261" y="201"/>
                  <a:pt x="302" y="191"/>
                </a:cubicBezTo>
                <a:cubicBezTo>
                  <a:pt x="360" y="152"/>
                  <a:pt x="440" y="176"/>
                  <a:pt x="510" y="175"/>
                </a:cubicBezTo>
                <a:cubicBezTo>
                  <a:pt x="546" y="173"/>
                  <a:pt x="571" y="163"/>
                  <a:pt x="604" y="155"/>
                </a:cubicBezTo>
                <a:cubicBezTo>
                  <a:pt x="634" y="135"/>
                  <a:pt x="645" y="108"/>
                  <a:pt x="662" y="77"/>
                </a:cubicBezTo>
                <a:cubicBezTo>
                  <a:pt x="671" y="62"/>
                  <a:pt x="689" y="46"/>
                  <a:pt x="702" y="33"/>
                </a:cubicBezTo>
                <a:cubicBezTo>
                  <a:pt x="708" y="15"/>
                  <a:pt x="713" y="8"/>
                  <a:pt x="730" y="1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Freeform 27" descr="Green marble"/>
          <p:cNvSpPr>
            <a:spLocks/>
          </p:cNvSpPr>
          <p:nvPr/>
        </p:nvSpPr>
        <p:spPr bwMode="auto">
          <a:xfrm>
            <a:off x="1743075" y="2792413"/>
            <a:ext cx="168275" cy="122237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reeform 28" descr="Sand"/>
          <p:cNvSpPr>
            <a:spLocks/>
          </p:cNvSpPr>
          <p:nvPr/>
        </p:nvSpPr>
        <p:spPr bwMode="auto">
          <a:xfrm>
            <a:off x="1416050" y="2914649"/>
            <a:ext cx="504825" cy="203200"/>
          </a:xfrm>
          <a:custGeom>
            <a:avLst/>
            <a:gdLst>
              <a:gd name="T0" fmla="*/ 3 w 351"/>
              <a:gd name="T1" fmla="*/ 0 h 141"/>
              <a:gd name="T2" fmla="*/ 69 w 351"/>
              <a:gd name="T3" fmla="*/ 14 h 141"/>
              <a:gd name="T4" fmla="*/ 109 w 351"/>
              <a:gd name="T5" fmla="*/ 20 h 141"/>
              <a:gd name="T6" fmla="*/ 217 w 351"/>
              <a:gd name="T7" fmla="*/ 20 h 141"/>
              <a:gd name="T8" fmla="*/ 303 w 351"/>
              <a:gd name="T9" fmla="*/ 36 h 141"/>
              <a:gd name="T10" fmla="*/ 331 w 351"/>
              <a:gd name="T11" fmla="*/ 86 h 141"/>
              <a:gd name="T12" fmla="*/ 351 w 351"/>
              <a:gd name="T13" fmla="*/ 122 h 141"/>
              <a:gd name="T14" fmla="*/ 309 w 351"/>
              <a:gd name="T15" fmla="*/ 130 h 141"/>
              <a:gd name="T16" fmla="*/ 239 w 351"/>
              <a:gd name="T17" fmla="*/ 114 h 141"/>
              <a:gd name="T18" fmla="*/ 123 w 351"/>
              <a:gd name="T19" fmla="*/ 104 h 141"/>
              <a:gd name="T20" fmla="*/ 63 w 351"/>
              <a:gd name="T21" fmla="*/ 92 h 141"/>
              <a:gd name="T22" fmla="*/ 45 w 351"/>
              <a:gd name="T23" fmla="*/ 86 h 141"/>
              <a:gd name="T24" fmla="*/ 15 w 351"/>
              <a:gd name="T25" fmla="*/ 54 h 141"/>
              <a:gd name="T26" fmla="*/ 3 w 351"/>
              <a:gd name="T2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51" h="141">
                <a:moveTo>
                  <a:pt x="3" y="0"/>
                </a:moveTo>
                <a:cubicBezTo>
                  <a:pt x="26" y="3"/>
                  <a:pt x="45" y="12"/>
                  <a:pt x="69" y="14"/>
                </a:cubicBezTo>
                <a:cubicBezTo>
                  <a:pt x="93" y="20"/>
                  <a:pt x="80" y="18"/>
                  <a:pt x="109" y="20"/>
                </a:cubicBezTo>
                <a:cubicBezTo>
                  <a:pt x="158" y="19"/>
                  <a:pt x="174" y="16"/>
                  <a:pt x="217" y="20"/>
                </a:cubicBezTo>
                <a:cubicBezTo>
                  <a:pt x="245" y="22"/>
                  <a:pt x="274" y="32"/>
                  <a:pt x="303" y="36"/>
                </a:cubicBezTo>
                <a:cubicBezTo>
                  <a:pt x="319" y="47"/>
                  <a:pt x="325" y="69"/>
                  <a:pt x="331" y="86"/>
                </a:cubicBezTo>
                <a:cubicBezTo>
                  <a:pt x="335" y="99"/>
                  <a:pt x="347" y="109"/>
                  <a:pt x="351" y="122"/>
                </a:cubicBezTo>
                <a:cubicBezTo>
                  <a:pt x="346" y="141"/>
                  <a:pt x="329" y="131"/>
                  <a:pt x="309" y="130"/>
                </a:cubicBezTo>
                <a:cubicBezTo>
                  <a:pt x="285" y="127"/>
                  <a:pt x="263" y="117"/>
                  <a:pt x="239" y="114"/>
                </a:cubicBezTo>
                <a:cubicBezTo>
                  <a:pt x="200" y="109"/>
                  <a:pt x="162" y="108"/>
                  <a:pt x="123" y="104"/>
                </a:cubicBezTo>
                <a:cubicBezTo>
                  <a:pt x="103" y="99"/>
                  <a:pt x="83" y="95"/>
                  <a:pt x="63" y="92"/>
                </a:cubicBezTo>
                <a:cubicBezTo>
                  <a:pt x="57" y="90"/>
                  <a:pt x="45" y="86"/>
                  <a:pt x="45" y="86"/>
                </a:cubicBezTo>
                <a:cubicBezTo>
                  <a:pt x="34" y="75"/>
                  <a:pt x="24" y="66"/>
                  <a:pt x="15" y="54"/>
                </a:cubicBezTo>
                <a:cubicBezTo>
                  <a:pt x="7" y="29"/>
                  <a:pt x="0" y="30"/>
                  <a:pt x="3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29" descr="Green marble"/>
          <p:cNvSpPr>
            <a:spLocks/>
          </p:cNvSpPr>
          <p:nvPr/>
        </p:nvSpPr>
        <p:spPr bwMode="auto">
          <a:xfrm>
            <a:off x="1592262" y="1565275"/>
            <a:ext cx="195263" cy="269875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30" descr="Green marble"/>
          <p:cNvSpPr>
            <a:spLocks/>
          </p:cNvSpPr>
          <p:nvPr/>
        </p:nvSpPr>
        <p:spPr bwMode="auto">
          <a:xfrm>
            <a:off x="3052762" y="1609725"/>
            <a:ext cx="195263" cy="269875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reeform 31" descr="Green marble"/>
          <p:cNvSpPr>
            <a:spLocks/>
          </p:cNvSpPr>
          <p:nvPr/>
        </p:nvSpPr>
        <p:spPr bwMode="auto">
          <a:xfrm>
            <a:off x="3224212" y="1647825"/>
            <a:ext cx="157163" cy="214313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Freeform 32" descr="Green marble"/>
          <p:cNvSpPr>
            <a:spLocks/>
          </p:cNvSpPr>
          <p:nvPr/>
        </p:nvSpPr>
        <p:spPr bwMode="auto">
          <a:xfrm>
            <a:off x="3897312" y="1301750"/>
            <a:ext cx="195263" cy="269875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Freeform 33" descr="Green marble"/>
          <p:cNvSpPr>
            <a:spLocks/>
          </p:cNvSpPr>
          <p:nvPr/>
        </p:nvSpPr>
        <p:spPr bwMode="auto">
          <a:xfrm>
            <a:off x="3698874" y="1179513"/>
            <a:ext cx="298450" cy="409575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Freeform 34" descr="Green marble"/>
          <p:cNvSpPr>
            <a:spLocks/>
          </p:cNvSpPr>
          <p:nvPr/>
        </p:nvSpPr>
        <p:spPr bwMode="auto">
          <a:xfrm>
            <a:off x="1465262" y="1452563"/>
            <a:ext cx="220663" cy="363537"/>
          </a:xfrm>
          <a:custGeom>
            <a:avLst/>
            <a:gdLst>
              <a:gd name="T0" fmla="*/ 59 w 153"/>
              <a:gd name="T1" fmla="*/ 0 h 251"/>
              <a:gd name="T2" fmla="*/ 41 w 153"/>
              <a:gd name="T3" fmla="*/ 48 h 251"/>
              <a:gd name="T4" fmla="*/ 20 w 153"/>
              <a:gd name="T5" fmla="*/ 135 h 251"/>
              <a:gd name="T6" fmla="*/ 14 w 153"/>
              <a:gd name="T7" fmla="*/ 180 h 251"/>
              <a:gd name="T8" fmla="*/ 8 w 153"/>
              <a:gd name="T9" fmla="*/ 198 h 251"/>
              <a:gd name="T10" fmla="*/ 8 w 153"/>
              <a:gd name="T11" fmla="*/ 243 h 251"/>
              <a:gd name="T12" fmla="*/ 59 w 153"/>
              <a:gd name="T13" fmla="*/ 246 h 251"/>
              <a:gd name="T14" fmla="*/ 131 w 153"/>
              <a:gd name="T15" fmla="*/ 249 h 251"/>
              <a:gd name="T16" fmla="*/ 149 w 153"/>
              <a:gd name="T17" fmla="*/ 246 h 251"/>
              <a:gd name="T18" fmla="*/ 152 w 153"/>
              <a:gd name="T19" fmla="*/ 237 h 251"/>
              <a:gd name="T20" fmla="*/ 131 w 153"/>
              <a:gd name="T21" fmla="*/ 210 h 251"/>
              <a:gd name="T22" fmla="*/ 119 w 153"/>
              <a:gd name="T23" fmla="*/ 171 h 251"/>
              <a:gd name="T24" fmla="*/ 80 w 153"/>
              <a:gd name="T25" fmla="*/ 63 h 251"/>
              <a:gd name="T26" fmla="*/ 59 w 153"/>
              <a:gd name="T27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3" h="251">
                <a:moveTo>
                  <a:pt x="59" y="0"/>
                </a:moveTo>
                <a:cubicBezTo>
                  <a:pt x="55" y="17"/>
                  <a:pt x="45" y="31"/>
                  <a:pt x="41" y="48"/>
                </a:cubicBezTo>
                <a:cubicBezTo>
                  <a:pt x="34" y="77"/>
                  <a:pt x="27" y="106"/>
                  <a:pt x="20" y="135"/>
                </a:cubicBezTo>
                <a:cubicBezTo>
                  <a:pt x="18" y="158"/>
                  <a:pt x="19" y="163"/>
                  <a:pt x="14" y="180"/>
                </a:cubicBezTo>
                <a:cubicBezTo>
                  <a:pt x="12" y="186"/>
                  <a:pt x="8" y="198"/>
                  <a:pt x="8" y="198"/>
                </a:cubicBezTo>
                <a:cubicBezTo>
                  <a:pt x="7" y="203"/>
                  <a:pt x="0" y="239"/>
                  <a:pt x="8" y="243"/>
                </a:cubicBezTo>
                <a:cubicBezTo>
                  <a:pt x="23" y="251"/>
                  <a:pt x="42" y="245"/>
                  <a:pt x="59" y="246"/>
                </a:cubicBezTo>
                <a:cubicBezTo>
                  <a:pt x="83" y="247"/>
                  <a:pt x="107" y="248"/>
                  <a:pt x="131" y="249"/>
                </a:cubicBezTo>
                <a:cubicBezTo>
                  <a:pt x="137" y="248"/>
                  <a:pt x="144" y="249"/>
                  <a:pt x="149" y="246"/>
                </a:cubicBezTo>
                <a:cubicBezTo>
                  <a:pt x="152" y="244"/>
                  <a:pt x="153" y="240"/>
                  <a:pt x="152" y="237"/>
                </a:cubicBezTo>
                <a:cubicBezTo>
                  <a:pt x="148" y="226"/>
                  <a:pt x="137" y="219"/>
                  <a:pt x="131" y="210"/>
                </a:cubicBezTo>
                <a:cubicBezTo>
                  <a:pt x="125" y="201"/>
                  <a:pt x="122" y="182"/>
                  <a:pt x="119" y="171"/>
                </a:cubicBezTo>
                <a:cubicBezTo>
                  <a:pt x="116" y="140"/>
                  <a:pt x="103" y="86"/>
                  <a:pt x="80" y="63"/>
                </a:cubicBezTo>
                <a:cubicBezTo>
                  <a:pt x="74" y="46"/>
                  <a:pt x="59" y="18"/>
                  <a:pt x="59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Freeform 35" descr="Green marble"/>
          <p:cNvSpPr>
            <a:spLocks/>
          </p:cNvSpPr>
          <p:nvPr/>
        </p:nvSpPr>
        <p:spPr bwMode="auto">
          <a:xfrm>
            <a:off x="2657475" y="1585912"/>
            <a:ext cx="236537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Freeform 36" descr="Green marble"/>
          <p:cNvSpPr>
            <a:spLocks/>
          </p:cNvSpPr>
          <p:nvPr/>
        </p:nvSpPr>
        <p:spPr bwMode="auto">
          <a:xfrm>
            <a:off x="3463925" y="1317624"/>
            <a:ext cx="236537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Freeform 37" descr="Green marble"/>
          <p:cNvSpPr>
            <a:spLocks/>
          </p:cNvSpPr>
          <p:nvPr/>
        </p:nvSpPr>
        <p:spPr bwMode="auto">
          <a:xfrm>
            <a:off x="1209675" y="1330324"/>
            <a:ext cx="236537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Freeform 38" descr="Green marble"/>
          <p:cNvSpPr>
            <a:spLocks/>
          </p:cNvSpPr>
          <p:nvPr/>
        </p:nvSpPr>
        <p:spPr bwMode="auto">
          <a:xfrm>
            <a:off x="1025525" y="1312863"/>
            <a:ext cx="236537" cy="185737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Freeform 39" descr="Water droplets"/>
          <p:cNvSpPr>
            <a:spLocks/>
          </p:cNvSpPr>
          <p:nvPr/>
        </p:nvSpPr>
        <p:spPr bwMode="auto">
          <a:xfrm>
            <a:off x="1939925" y="1927225"/>
            <a:ext cx="757237" cy="227013"/>
          </a:xfrm>
          <a:custGeom>
            <a:avLst/>
            <a:gdLst>
              <a:gd name="T0" fmla="*/ 5 w 527"/>
              <a:gd name="T1" fmla="*/ 8 h 158"/>
              <a:gd name="T2" fmla="*/ 110 w 527"/>
              <a:gd name="T3" fmla="*/ 14 h 158"/>
              <a:gd name="T4" fmla="*/ 527 w 527"/>
              <a:gd name="T5" fmla="*/ 17 h 158"/>
              <a:gd name="T6" fmla="*/ 524 w 527"/>
              <a:gd name="T7" fmla="*/ 29 h 158"/>
              <a:gd name="T8" fmla="*/ 515 w 527"/>
              <a:gd name="T9" fmla="*/ 32 h 158"/>
              <a:gd name="T10" fmla="*/ 479 w 527"/>
              <a:gd name="T11" fmla="*/ 56 h 158"/>
              <a:gd name="T12" fmla="*/ 365 w 527"/>
              <a:gd name="T13" fmla="*/ 116 h 158"/>
              <a:gd name="T14" fmla="*/ 212 w 527"/>
              <a:gd name="T15" fmla="*/ 158 h 158"/>
              <a:gd name="T16" fmla="*/ 128 w 527"/>
              <a:gd name="T17" fmla="*/ 149 h 158"/>
              <a:gd name="T18" fmla="*/ 38 w 527"/>
              <a:gd name="T19" fmla="*/ 89 h 158"/>
              <a:gd name="T20" fmla="*/ 20 w 527"/>
              <a:gd name="T21" fmla="*/ 62 h 158"/>
              <a:gd name="T22" fmla="*/ 8 w 527"/>
              <a:gd name="T23" fmla="*/ 44 h 158"/>
              <a:gd name="T24" fmla="*/ 5 w 527"/>
              <a:gd name="T25" fmla="*/ 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7" h="158">
                <a:moveTo>
                  <a:pt x="5" y="8"/>
                </a:moveTo>
                <a:cubicBezTo>
                  <a:pt x="27" y="1"/>
                  <a:pt x="93" y="13"/>
                  <a:pt x="110" y="14"/>
                </a:cubicBezTo>
                <a:cubicBezTo>
                  <a:pt x="139" y="14"/>
                  <a:pt x="475" y="0"/>
                  <a:pt x="527" y="17"/>
                </a:cubicBezTo>
                <a:cubicBezTo>
                  <a:pt x="526" y="21"/>
                  <a:pt x="527" y="26"/>
                  <a:pt x="524" y="29"/>
                </a:cubicBezTo>
                <a:cubicBezTo>
                  <a:pt x="522" y="31"/>
                  <a:pt x="518" y="30"/>
                  <a:pt x="515" y="32"/>
                </a:cubicBezTo>
                <a:cubicBezTo>
                  <a:pt x="502" y="39"/>
                  <a:pt x="493" y="51"/>
                  <a:pt x="479" y="56"/>
                </a:cubicBezTo>
                <a:cubicBezTo>
                  <a:pt x="451" y="98"/>
                  <a:pt x="409" y="101"/>
                  <a:pt x="365" y="116"/>
                </a:cubicBezTo>
                <a:cubicBezTo>
                  <a:pt x="315" y="133"/>
                  <a:pt x="263" y="148"/>
                  <a:pt x="212" y="158"/>
                </a:cubicBezTo>
                <a:cubicBezTo>
                  <a:pt x="165" y="156"/>
                  <a:pt x="161" y="157"/>
                  <a:pt x="128" y="149"/>
                </a:cubicBezTo>
                <a:cubicBezTo>
                  <a:pt x="97" y="128"/>
                  <a:pt x="65" y="116"/>
                  <a:pt x="38" y="89"/>
                </a:cubicBezTo>
                <a:cubicBezTo>
                  <a:pt x="38" y="89"/>
                  <a:pt x="23" y="67"/>
                  <a:pt x="20" y="62"/>
                </a:cubicBezTo>
                <a:cubicBezTo>
                  <a:pt x="16" y="56"/>
                  <a:pt x="8" y="44"/>
                  <a:pt x="8" y="44"/>
                </a:cubicBezTo>
                <a:cubicBezTo>
                  <a:pt x="1" y="16"/>
                  <a:pt x="0" y="28"/>
                  <a:pt x="5" y="8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Freeform 40"/>
          <p:cNvSpPr>
            <a:spLocks/>
          </p:cNvSpPr>
          <p:nvPr/>
        </p:nvSpPr>
        <p:spPr bwMode="auto">
          <a:xfrm>
            <a:off x="1774825" y="1552575"/>
            <a:ext cx="173037" cy="290513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Freeform 41"/>
          <p:cNvSpPr>
            <a:spLocks/>
          </p:cNvSpPr>
          <p:nvPr/>
        </p:nvSpPr>
        <p:spPr bwMode="auto">
          <a:xfrm>
            <a:off x="2700337" y="1595437"/>
            <a:ext cx="174625" cy="290512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Freeform 42"/>
          <p:cNvSpPr>
            <a:spLocks/>
          </p:cNvSpPr>
          <p:nvPr/>
        </p:nvSpPr>
        <p:spPr bwMode="auto">
          <a:xfrm>
            <a:off x="2886074" y="1492249"/>
            <a:ext cx="233362" cy="368300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Freeform 43"/>
          <p:cNvSpPr>
            <a:spLocks/>
          </p:cNvSpPr>
          <p:nvPr/>
        </p:nvSpPr>
        <p:spPr bwMode="auto">
          <a:xfrm>
            <a:off x="1257300" y="1336675"/>
            <a:ext cx="174625" cy="290513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Freeform 44"/>
          <p:cNvSpPr>
            <a:spLocks/>
          </p:cNvSpPr>
          <p:nvPr/>
        </p:nvSpPr>
        <p:spPr bwMode="auto">
          <a:xfrm>
            <a:off x="1081086" y="1331912"/>
            <a:ext cx="173038" cy="290512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Freeform 45"/>
          <p:cNvSpPr>
            <a:spLocks/>
          </p:cNvSpPr>
          <p:nvPr/>
        </p:nvSpPr>
        <p:spPr bwMode="auto">
          <a:xfrm>
            <a:off x="3511550" y="1323975"/>
            <a:ext cx="173037" cy="288925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Freeform 46"/>
          <p:cNvSpPr>
            <a:spLocks/>
          </p:cNvSpPr>
          <p:nvPr/>
        </p:nvSpPr>
        <p:spPr bwMode="auto">
          <a:xfrm>
            <a:off x="1592261" y="1584325"/>
            <a:ext cx="184150" cy="233363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Freeform 47"/>
          <p:cNvSpPr>
            <a:spLocks/>
          </p:cNvSpPr>
          <p:nvPr/>
        </p:nvSpPr>
        <p:spPr bwMode="auto">
          <a:xfrm>
            <a:off x="1416049" y="1463675"/>
            <a:ext cx="265112" cy="354013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Freeform 48"/>
          <p:cNvSpPr>
            <a:spLocks/>
          </p:cNvSpPr>
          <p:nvPr/>
        </p:nvSpPr>
        <p:spPr bwMode="auto">
          <a:xfrm>
            <a:off x="3052761" y="1627187"/>
            <a:ext cx="184150" cy="233362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Freeform 49"/>
          <p:cNvSpPr>
            <a:spLocks/>
          </p:cNvSpPr>
          <p:nvPr/>
        </p:nvSpPr>
        <p:spPr bwMode="auto">
          <a:xfrm>
            <a:off x="3211511" y="1662113"/>
            <a:ext cx="158750" cy="180975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Freeform 50"/>
          <p:cNvSpPr>
            <a:spLocks/>
          </p:cNvSpPr>
          <p:nvPr/>
        </p:nvSpPr>
        <p:spPr bwMode="auto">
          <a:xfrm>
            <a:off x="3663949" y="1220788"/>
            <a:ext cx="330200" cy="358775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Freeform 51"/>
          <p:cNvSpPr>
            <a:spLocks/>
          </p:cNvSpPr>
          <p:nvPr/>
        </p:nvSpPr>
        <p:spPr bwMode="auto">
          <a:xfrm>
            <a:off x="3897311" y="1320800"/>
            <a:ext cx="184150" cy="231775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52" descr="Green marble"/>
          <p:cNvSpPr>
            <a:spLocks/>
          </p:cNvSpPr>
          <p:nvPr/>
        </p:nvSpPr>
        <p:spPr bwMode="auto">
          <a:xfrm>
            <a:off x="1722436" y="1543049"/>
            <a:ext cx="236538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53" descr="Green marble"/>
          <p:cNvSpPr>
            <a:spLocks/>
          </p:cNvSpPr>
          <p:nvPr/>
        </p:nvSpPr>
        <p:spPr bwMode="auto">
          <a:xfrm>
            <a:off x="2838449" y="1498600"/>
            <a:ext cx="284162" cy="207963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54" descr="Green marble"/>
          <p:cNvSpPr>
            <a:spLocks/>
          </p:cNvSpPr>
          <p:nvPr/>
        </p:nvSpPr>
        <p:spPr bwMode="auto">
          <a:xfrm>
            <a:off x="3227387" y="2878137"/>
            <a:ext cx="157163" cy="214312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Freeform 55" descr="Green marble"/>
          <p:cNvSpPr>
            <a:spLocks/>
          </p:cNvSpPr>
          <p:nvPr/>
        </p:nvSpPr>
        <p:spPr bwMode="auto">
          <a:xfrm>
            <a:off x="3900487" y="2532063"/>
            <a:ext cx="195263" cy="269875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Freeform 56" descr="Green marble"/>
          <p:cNvSpPr>
            <a:spLocks/>
          </p:cNvSpPr>
          <p:nvPr/>
        </p:nvSpPr>
        <p:spPr bwMode="auto">
          <a:xfrm>
            <a:off x="3702049" y="2409825"/>
            <a:ext cx="298450" cy="409575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57" descr="Green marble"/>
          <p:cNvSpPr>
            <a:spLocks/>
          </p:cNvSpPr>
          <p:nvPr/>
        </p:nvSpPr>
        <p:spPr bwMode="auto">
          <a:xfrm>
            <a:off x="2660650" y="2816224"/>
            <a:ext cx="236537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Freeform 58" descr="Green marble"/>
          <p:cNvSpPr>
            <a:spLocks/>
          </p:cNvSpPr>
          <p:nvPr/>
        </p:nvSpPr>
        <p:spPr bwMode="auto">
          <a:xfrm>
            <a:off x="3465512" y="2547937"/>
            <a:ext cx="238125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Freeform 59" descr="Green marble"/>
          <p:cNvSpPr>
            <a:spLocks/>
          </p:cNvSpPr>
          <p:nvPr/>
        </p:nvSpPr>
        <p:spPr bwMode="auto">
          <a:xfrm>
            <a:off x="1212850" y="2560637"/>
            <a:ext cx="236537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Freeform 60" descr="Green marble"/>
          <p:cNvSpPr>
            <a:spLocks/>
          </p:cNvSpPr>
          <p:nvPr/>
        </p:nvSpPr>
        <p:spPr bwMode="auto">
          <a:xfrm>
            <a:off x="1027112" y="2543174"/>
            <a:ext cx="238125" cy="185738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Freeform 61" descr="Water droplets"/>
          <p:cNvSpPr>
            <a:spLocks/>
          </p:cNvSpPr>
          <p:nvPr/>
        </p:nvSpPr>
        <p:spPr bwMode="auto">
          <a:xfrm>
            <a:off x="1946275" y="3157537"/>
            <a:ext cx="757237" cy="227012"/>
          </a:xfrm>
          <a:custGeom>
            <a:avLst/>
            <a:gdLst>
              <a:gd name="T0" fmla="*/ 5 w 527"/>
              <a:gd name="T1" fmla="*/ 8 h 158"/>
              <a:gd name="T2" fmla="*/ 110 w 527"/>
              <a:gd name="T3" fmla="*/ 14 h 158"/>
              <a:gd name="T4" fmla="*/ 527 w 527"/>
              <a:gd name="T5" fmla="*/ 17 h 158"/>
              <a:gd name="T6" fmla="*/ 524 w 527"/>
              <a:gd name="T7" fmla="*/ 29 h 158"/>
              <a:gd name="T8" fmla="*/ 515 w 527"/>
              <a:gd name="T9" fmla="*/ 32 h 158"/>
              <a:gd name="T10" fmla="*/ 479 w 527"/>
              <a:gd name="T11" fmla="*/ 56 h 158"/>
              <a:gd name="T12" fmla="*/ 365 w 527"/>
              <a:gd name="T13" fmla="*/ 116 h 158"/>
              <a:gd name="T14" fmla="*/ 212 w 527"/>
              <a:gd name="T15" fmla="*/ 158 h 158"/>
              <a:gd name="T16" fmla="*/ 128 w 527"/>
              <a:gd name="T17" fmla="*/ 149 h 158"/>
              <a:gd name="T18" fmla="*/ 38 w 527"/>
              <a:gd name="T19" fmla="*/ 89 h 158"/>
              <a:gd name="T20" fmla="*/ 20 w 527"/>
              <a:gd name="T21" fmla="*/ 62 h 158"/>
              <a:gd name="T22" fmla="*/ 8 w 527"/>
              <a:gd name="T23" fmla="*/ 44 h 158"/>
              <a:gd name="T24" fmla="*/ 5 w 527"/>
              <a:gd name="T25" fmla="*/ 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7" h="158">
                <a:moveTo>
                  <a:pt x="5" y="8"/>
                </a:moveTo>
                <a:cubicBezTo>
                  <a:pt x="27" y="1"/>
                  <a:pt x="93" y="13"/>
                  <a:pt x="110" y="14"/>
                </a:cubicBezTo>
                <a:cubicBezTo>
                  <a:pt x="139" y="14"/>
                  <a:pt x="475" y="0"/>
                  <a:pt x="527" y="17"/>
                </a:cubicBezTo>
                <a:cubicBezTo>
                  <a:pt x="526" y="21"/>
                  <a:pt x="527" y="26"/>
                  <a:pt x="524" y="29"/>
                </a:cubicBezTo>
                <a:cubicBezTo>
                  <a:pt x="522" y="31"/>
                  <a:pt x="518" y="30"/>
                  <a:pt x="515" y="32"/>
                </a:cubicBezTo>
                <a:cubicBezTo>
                  <a:pt x="502" y="39"/>
                  <a:pt x="493" y="51"/>
                  <a:pt x="479" y="56"/>
                </a:cubicBezTo>
                <a:cubicBezTo>
                  <a:pt x="451" y="98"/>
                  <a:pt x="409" y="101"/>
                  <a:pt x="365" y="116"/>
                </a:cubicBezTo>
                <a:cubicBezTo>
                  <a:pt x="315" y="133"/>
                  <a:pt x="263" y="148"/>
                  <a:pt x="212" y="158"/>
                </a:cubicBezTo>
                <a:cubicBezTo>
                  <a:pt x="165" y="156"/>
                  <a:pt x="161" y="157"/>
                  <a:pt x="128" y="149"/>
                </a:cubicBezTo>
                <a:cubicBezTo>
                  <a:pt x="97" y="128"/>
                  <a:pt x="65" y="116"/>
                  <a:pt x="38" y="89"/>
                </a:cubicBezTo>
                <a:cubicBezTo>
                  <a:pt x="38" y="89"/>
                  <a:pt x="23" y="67"/>
                  <a:pt x="20" y="62"/>
                </a:cubicBezTo>
                <a:cubicBezTo>
                  <a:pt x="16" y="56"/>
                  <a:pt x="8" y="44"/>
                  <a:pt x="8" y="44"/>
                </a:cubicBezTo>
                <a:cubicBezTo>
                  <a:pt x="1" y="16"/>
                  <a:pt x="0" y="28"/>
                  <a:pt x="5" y="8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Freeform 62"/>
          <p:cNvSpPr>
            <a:spLocks/>
          </p:cNvSpPr>
          <p:nvPr/>
        </p:nvSpPr>
        <p:spPr bwMode="auto">
          <a:xfrm>
            <a:off x="1777999" y="2797174"/>
            <a:ext cx="119062" cy="171450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Freeform 63"/>
          <p:cNvSpPr>
            <a:spLocks/>
          </p:cNvSpPr>
          <p:nvPr/>
        </p:nvSpPr>
        <p:spPr bwMode="auto">
          <a:xfrm>
            <a:off x="2703512" y="2825750"/>
            <a:ext cx="174625" cy="290513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Freeform 64"/>
          <p:cNvSpPr>
            <a:spLocks/>
          </p:cNvSpPr>
          <p:nvPr/>
        </p:nvSpPr>
        <p:spPr bwMode="auto">
          <a:xfrm>
            <a:off x="1260475" y="2566988"/>
            <a:ext cx="173037" cy="288925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Freeform 65"/>
          <p:cNvSpPr>
            <a:spLocks/>
          </p:cNvSpPr>
          <p:nvPr/>
        </p:nvSpPr>
        <p:spPr bwMode="auto">
          <a:xfrm>
            <a:off x="1084261" y="2562225"/>
            <a:ext cx="173038" cy="290513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Freeform 66"/>
          <p:cNvSpPr>
            <a:spLocks/>
          </p:cNvSpPr>
          <p:nvPr/>
        </p:nvSpPr>
        <p:spPr bwMode="auto">
          <a:xfrm>
            <a:off x="3513137" y="2552700"/>
            <a:ext cx="174625" cy="290513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Freeform 67"/>
          <p:cNvSpPr>
            <a:spLocks/>
          </p:cNvSpPr>
          <p:nvPr/>
        </p:nvSpPr>
        <p:spPr bwMode="auto">
          <a:xfrm>
            <a:off x="3214686" y="2892425"/>
            <a:ext cx="158750" cy="180975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Freeform 68"/>
          <p:cNvSpPr>
            <a:spLocks/>
          </p:cNvSpPr>
          <p:nvPr/>
        </p:nvSpPr>
        <p:spPr bwMode="auto">
          <a:xfrm>
            <a:off x="3667124" y="2451099"/>
            <a:ext cx="330200" cy="357188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Freeform 69"/>
          <p:cNvSpPr>
            <a:spLocks/>
          </p:cNvSpPr>
          <p:nvPr/>
        </p:nvSpPr>
        <p:spPr bwMode="auto">
          <a:xfrm>
            <a:off x="3900487" y="2551113"/>
            <a:ext cx="182563" cy="231775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Rectangle 70"/>
          <p:cNvSpPr>
            <a:spLocks noChangeArrowheads="1"/>
          </p:cNvSpPr>
          <p:nvPr/>
        </p:nvSpPr>
        <p:spPr bwMode="auto">
          <a:xfrm>
            <a:off x="1550986" y="2709863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71"/>
          <p:cNvSpPr>
            <a:spLocks noChangeArrowheads="1"/>
          </p:cNvSpPr>
          <p:nvPr/>
        </p:nvSpPr>
        <p:spPr bwMode="auto">
          <a:xfrm>
            <a:off x="1524000" y="2587624"/>
            <a:ext cx="198437" cy="1222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Rectangle 72"/>
          <p:cNvSpPr>
            <a:spLocks noChangeArrowheads="1"/>
          </p:cNvSpPr>
          <p:nvPr/>
        </p:nvSpPr>
        <p:spPr bwMode="auto">
          <a:xfrm>
            <a:off x="1641474" y="2846388"/>
            <a:ext cx="31750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Rectangle 73"/>
          <p:cNvSpPr>
            <a:spLocks noChangeArrowheads="1"/>
          </p:cNvSpPr>
          <p:nvPr/>
        </p:nvSpPr>
        <p:spPr bwMode="auto">
          <a:xfrm>
            <a:off x="1570036" y="27463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Rectangle 74"/>
          <p:cNvSpPr>
            <a:spLocks noChangeArrowheads="1"/>
          </p:cNvSpPr>
          <p:nvPr/>
        </p:nvSpPr>
        <p:spPr bwMode="auto">
          <a:xfrm>
            <a:off x="1639886" y="27463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Rectangle 75"/>
          <p:cNvSpPr>
            <a:spLocks noChangeArrowheads="1"/>
          </p:cNvSpPr>
          <p:nvPr/>
        </p:nvSpPr>
        <p:spPr bwMode="auto">
          <a:xfrm>
            <a:off x="1573211" y="28479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Rectangle 76"/>
          <p:cNvSpPr>
            <a:spLocks noChangeArrowheads="1"/>
          </p:cNvSpPr>
          <p:nvPr/>
        </p:nvSpPr>
        <p:spPr bwMode="auto">
          <a:xfrm>
            <a:off x="2882899" y="2873375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AutoShape 77"/>
          <p:cNvSpPr>
            <a:spLocks noChangeArrowheads="1"/>
          </p:cNvSpPr>
          <p:nvPr/>
        </p:nvSpPr>
        <p:spPr bwMode="auto">
          <a:xfrm>
            <a:off x="2857500" y="2752724"/>
            <a:ext cx="198437" cy="1206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ectangle 78"/>
          <p:cNvSpPr>
            <a:spLocks noChangeArrowheads="1"/>
          </p:cNvSpPr>
          <p:nvPr/>
        </p:nvSpPr>
        <p:spPr bwMode="auto">
          <a:xfrm>
            <a:off x="2973386" y="3011488"/>
            <a:ext cx="33338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Rectangle 79"/>
          <p:cNvSpPr>
            <a:spLocks noChangeArrowheads="1"/>
          </p:cNvSpPr>
          <p:nvPr/>
        </p:nvSpPr>
        <p:spPr bwMode="auto">
          <a:xfrm>
            <a:off x="2903536" y="29114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Rectangle 80"/>
          <p:cNvSpPr>
            <a:spLocks noChangeArrowheads="1"/>
          </p:cNvSpPr>
          <p:nvPr/>
        </p:nvSpPr>
        <p:spPr bwMode="auto">
          <a:xfrm>
            <a:off x="2971800" y="2911474"/>
            <a:ext cx="33337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Rectangle 81"/>
          <p:cNvSpPr>
            <a:spLocks noChangeArrowheads="1"/>
          </p:cNvSpPr>
          <p:nvPr/>
        </p:nvSpPr>
        <p:spPr bwMode="auto">
          <a:xfrm>
            <a:off x="2906711" y="3013074"/>
            <a:ext cx="31750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Rectangle 82"/>
          <p:cNvSpPr>
            <a:spLocks noChangeArrowheads="1"/>
          </p:cNvSpPr>
          <p:nvPr/>
        </p:nvSpPr>
        <p:spPr bwMode="auto">
          <a:xfrm>
            <a:off x="3092450" y="2862263"/>
            <a:ext cx="147637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AutoShape 83"/>
          <p:cNvSpPr>
            <a:spLocks noChangeArrowheads="1"/>
          </p:cNvSpPr>
          <p:nvPr/>
        </p:nvSpPr>
        <p:spPr bwMode="auto">
          <a:xfrm>
            <a:off x="3067050" y="2741612"/>
            <a:ext cx="198437" cy="1206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Rectangle 84"/>
          <p:cNvSpPr>
            <a:spLocks noChangeArrowheads="1"/>
          </p:cNvSpPr>
          <p:nvPr/>
        </p:nvSpPr>
        <p:spPr bwMode="auto">
          <a:xfrm>
            <a:off x="3182936" y="3000374"/>
            <a:ext cx="33338" cy="82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Rectangle 85"/>
          <p:cNvSpPr>
            <a:spLocks noChangeArrowheads="1"/>
          </p:cNvSpPr>
          <p:nvPr/>
        </p:nvSpPr>
        <p:spPr bwMode="auto">
          <a:xfrm>
            <a:off x="3113086" y="2900363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Rectangle 86"/>
          <p:cNvSpPr>
            <a:spLocks noChangeArrowheads="1"/>
          </p:cNvSpPr>
          <p:nvPr/>
        </p:nvSpPr>
        <p:spPr bwMode="auto">
          <a:xfrm>
            <a:off x="3181350" y="29003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Rectangle 87"/>
          <p:cNvSpPr>
            <a:spLocks noChangeArrowheads="1"/>
          </p:cNvSpPr>
          <p:nvPr/>
        </p:nvSpPr>
        <p:spPr bwMode="auto">
          <a:xfrm>
            <a:off x="3116261" y="30003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Line 88"/>
          <p:cNvSpPr>
            <a:spLocks noChangeShapeType="1"/>
          </p:cNvSpPr>
          <p:nvPr/>
        </p:nvSpPr>
        <p:spPr bwMode="auto">
          <a:xfrm>
            <a:off x="2882899" y="3101975"/>
            <a:ext cx="0" cy="34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Line 89"/>
          <p:cNvSpPr>
            <a:spLocks noChangeShapeType="1"/>
          </p:cNvSpPr>
          <p:nvPr/>
        </p:nvSpPr>
        <p:spPr bwMode="auto">
          <a:xfrm flipH="1">
            <a:off x="2598737" y="3136899"/>
            <a:ext cx="284163" cy="63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Line 90"/>
          <p:cNvSpPr>
            <a:spLocks noChangeShapeType="1"/>
          </p:cNvSpPr>
          <p:nvPr/>
        </p:nvSpPr>
        <p:spPr bwMode="auto">
          <a:xfrm>
            <a:off x="1703386" y="2998787"/>
            <a:ext cx="312738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Line 91"/>
          <p:cNvSpPr>
            <a:spLocks noChangeShapeType="1"/>
          </p:cNvSpPr>
          <p:nvPr/>
        </p:nvSpPr>
        <p:spPr bwMode="auto">
          <a:xfrm flipV="1">
            <a:off x="1704974" y="2940049"/>
            <a:ext cx="0" cy="58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Freeform 92" descr="Green marble"/>
          <p:cNvSpPr>
            <a:spLocks/>
          </p:cNvSpPr>
          <p:nvPr/>
        </p:nvSpPr>
        <p:spPr bwMode="auto">
          <a:xfrm>
            <a:off x="1755775" y="3851274"/>
            <a:ext cx="168275" cy="122238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Freeform 93" descr="Sand"/>
          <p:cNvSpPr>
            <a:spLocks/>
          </p:cNvSpPr>
          <p:nvPr/>
        </p:nvSpPr>
        <p:spPr bwMode="auto">
          <a:xfrm>
            <a:off x="1446212" y="3973512"/>
            <a:ext cx="504825" cy="203200"/>
          </a:xfrm>
          <a:custGeom>
            <a:avLst/>
            <a:gdLst>
              <a:gd name="T0" fmla="*/ 3 w 351"/>
              <a:gd name="T1" fmla="*/ 0 h 141"/>
              <a:gd name="T2" fmla="*/ 69 w 351"/>
              <a:gd name="T3" fmla="*/ 14 h 141"/>
              <a:gd name="T4" fmla="*/ 109 w 351"/>
              <a:gd name="T5" fmla="*/ 20 h 141"/>
              <a:gd name="T6" fmla="*/ 217 w 351"/>
              <a:gd name="T7" fmla="*/ 20 h 141"/>
              <a:gd name="T8" fmla="*/ 303 w 351"/>
              <a:gd name="T9" fmla="*/ 36 h 141"/>
              <a:gd name="T10" fmla="*/ 331 w 351"/>
              <a:gd name="T11" fmla="*/ 86 h 141"/>
              <a:gd name="T12" fmla="*/ 351 w 351"/>
              <a:gd name="T13" fmla="*/ 122 h 141"/>
              <a:gd name="T14" fmla="*/ 309 w 351"/>
              <a:gd name="T15" fmla="*/ 130 h 141"/>
              <a:gd name="T16" fmla="*/ 239 w 351"/>
              <a:gd name="T17" fmla="*/ 114 h 141"/>
              <a:gd name="T18" fmla="*/ 123 w 351"/>
              <a:gd name="T19" fmla="*/ 104 h 141"/>
              <a:gd name="T20" fmla="*/ 63 w 351"/>
              <a:gd name="T21" fmla="*/ 92 h 141"/>
              <a:gd name="T22" fmla="*/ 45 w 351"/>
              <a:gd name="T23" fmla="*/ 86 h 141"/>
              <a:gd name="T24" fmla="*/ 15 w 351"/>
              <a:gd name="T25" fmla="*/ 54 h 141"/>
              <a:gd name="T26" fmla="*/ 3 w 351"/>
              <a:gd name="T2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51" h="141">
                <a:moveTo>
                  <a:pt x="3" y="0"/>
                </a:moveTo>
                <a:cubicBezTo>
                  <a:pt x="26" y="3"/>
                  <a:pt x="45" y="12"/>
                  <a:pt x="69" y="14"/>
                </a:cubicBezTo>
                <a:cubicBezTo>
                  <a:pt x="93" y="20"/>
                  <a:pt x="80" y="18"/>
                  <a:pt x="109" y="20"/>
                </a:cubicBezTo>
                <a:cubicBezTo>
                  <a:pt x="158" y="19"/>
                  <a:pt x="174" y="16"/>
                  <a:pt x="217" y="20"/>
                </a:cubicBezTo>
                <a:cubicBezTo>
                  <a:pt x="245" y="22"/>
                  <a:pt x="274" y="32"/>
                  <a:pt x="303" y="36"/>
                </a:cubicBezTo>
                <a:cubicBezTo>
                  <a:pt x="319" y="47"/>
                  <a:pt x="325" y="69"/>
                  <a:pt x="331" y="86"/>
                </a:cubicBezTo>
                <a:cubicBezTo>
                  <a:pt x="335" y="99"/>
                  <a:pt x="347" y="109"/>
                  <a:pt x="351" y="122"/>
                </a:cubicBezTo>
                <a:cubicBezTo>
                  <a:pt x="346" y="141"/>
                  <a:pt x="329" y="131"/>
                  <a:pt x="309" y="130"/>
                </a:cubicBezTo>
                <a:cubicBezTo>
                  <a:pt x="285" y="127"/>
                  <a:pt x="263" y="117"/>
                  <a:pt x="239" y="114"/>
                </a:cubicBezTo>
                <a:cubicBezTo>
                  <a:pt x="200" y="109"/>
                  <a:pt x="162" y="108"/>
                  <a:pt x="123" y="104"/>
                </a:cubicBezTo>
                <a:cubicBezTo>
                  <a:pt x="103" y="99"/>
                  <a:pt x="83" y="95"/>
                  <a:pt x="63" y="92"/>
                </a:cubicBezTo>
                <a:cubicBezTo>
                  <a:pt x="57" y="90"/>
                  <a:pt x="45" y="86"/>
                  <a:pt x="45" y="86"/>
                </a:cubicBezTo>
                <a:cubicBezTo>
                  <a:pt x="34" y="75"/>
                  <a:pt x="24" y="66"/>
                  <a:pt x="15" y="54"/>
                </a:cubicBezTo>
                <a:cubicBezTo>
                  <a:pt x="7" y="29"/>
                  <a:pt x="0" y="30"/>
                  <a:pt x="3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Freeform 94" descr="Green marble"/>
          <p:cNvSpPr>
            <a:spLocks/>
          </p:cNvSpPr>
          <p:nvPr/>
        </p:nvSpPr>
        <p:spPr bwMode="auto">
          <a:xfrm>
            <a:off x="3913187" y="3598863"/>
            <a:ext cx="195263" cy="269875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Freeform 95" descr="Green marble"/>
          <p:cNvSpPr>
            <a:spLocks/>
          </p:cNvSpPr>
          <p:nvPr/>
        </p:nvSpPr>
        <p:spPr bwMode="auto">
          <a:xfrm>
            <a:off x="3714749" y="3478213"/>
            <a:ext cx="298450" cy="407987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Freeform 96" descr="Green marble"/>
          <p:cNvSpPr>
            <a:spLocks/>
          </p:cNvSpPr>
          <p:nvPr/>
        </p:nvSpPr>
        <p:spPr bwMode="auto">
          <a:xfrm>
            <a:off x="3479800" y="3606799"/>
            <a:ext cx="236537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Freeform 97" descr="Green marble"/>
          <p:cNvSpPr>
            <a:spLocks/>
          </p:cNvSpPr>
          <p:nvPr/>
        </p:nvSpPr>
        <p:spPr bwMode="auto">
          <a:xfrm>
            <a:off x="1225550" y="3619499"/>
            <a:ext cx="236537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Freeform 98" descr="Green marble"/>
          <p:cNvSpPr>
            <a:spLocks/>
          </p:cNvSpPr>
          <p:nvPr/>
        </p:nvSpPr>
        <p:spPr bwMode="auto">
          <a:xfrm>
            <a:off x="1039812" y="3602037"/>
            <a:ext cx="238125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Freeform 99"/>
          <p:cNvSpPr>
            <a:spLocks/>
          </p:cNvSpPr>
          <p:nvPr/>
        </p:nvSpPr>
        <p:spPr bwMode="auto">
          <a:xfrm>
            <a:off x="1790699" y="3856037"/>
            <a:ext cx="119062" cy="171450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Freeform 100"/>
          <p:cNvSpPr>
            <a:spLocks/>
          </p:cNvSpPr>
          <p:nvPr/>
        </p:nvSpPr>
        <p:spPr bwMode="auto">
          <a:xfrm>
            <a:off x="1273175" y="3624262"/>
            <a:ext cx="173037" cy="290512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Freeform 101"/>
          <p:cNvSpPr>
            <a:spLocks/>
          </p:cNvSpPr>
          <p:nvPr/>
        </p:nvSpPr>
        <p:spPr bwMode="auto">
          <a:xfrm>
            <a:off x="1096961" y="3621088"/>
            <a:ext cx="173038" cy="288925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Freeform 102"/>
          <p:cNvSpPr>
            <a:spLocks/>
          </p:cNvSpPr>
          <p:nvPr/>
        </p:nvSpPr>
        <p:spPr bwMode="auto">
          <a:xfrm>
            <a:off x="3525837" y="3611562"/>
            <a:ext cx="174625" cy="290512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Freeform 103"/>
          <p:cNvSpPr>
            <a:spLocks/>
          </p:cNvSpPr>
          <p:nvPr/>
        </p:nvSpPr>
        <p:spPr bwMode="auto">
          <a:xfrm>
            <a:off x="3679824" y="3517900"/>
            <a:ext cx="330200" cy="358775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Freeform 104"/>
          <p:cNvSpPr>
            <a:spLocks/>
          </p:cNvSpPr>
          <p:nvPr/>
        </p:nvSpPr>
        <p:spPr bwMode="auto">
          <a:xfrm>
            <a:off x="3913186" y="3617913"/>
            <a:ext cx="184150" cy="231775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Rectangle 105"/>
          <p:cNvSpPr>
            <a:spLocks noChangeArrowheads="1"/>
          </p:cNvSpPr>
          <p:nvPr/>
        </p:nvSpPr>
        <p:spPr bwMode="auto">
          <a:xfrm>
            <a:off x="1563686" y="3767138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AutoShape 106"/>
          <p:cNvSpPr>
            <a:spLocks noChangeArrowheads="1"/>
          </p:cNvSpPr>
          <p:nvPr/>
        </p:nvSpPr>
        <p:spPr bwMode="auto">
          <a:xfrm>
            <a:off x="1536700" y="3646487"/>
            <a:ext cx="198437" cy="1206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Rectangle 107"/>
          <p:cNvSpPr>
            <a:spLocks noChangeArrowheads="1"/>
          </p:cNvSpPr>
          <p:nvPr/>
        </p:nvSpPr>
        <p:spPr bwMode="auto">
          <a:xfrm>
            <a:off x="1654175" y="3905249"/>
            <a:ext cx="33337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Rectangle 108"/>
          <p:cNvSpPr>
            <a:spLocks noChangeArrowheads="1"/>
          </p:cNvSpPr>
          <p:nvPr/>
        </p:nvSpPr>
        <p:spPr bwMode="auto">
          <a:xfrm>
            <a:off x="1582736" y="3805238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Rectangle 109"/>
          <p:cNvSpPr>
            <a:spLocks noChangeArrowheads="1"/>
          </p:cNvSpPr>
          <p:nvPr/>
        </p:nvSpPr>
        <p:spPr bwMode="auto">
          <a:xfrm>
            <a:off x="1652586" y="3805238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Rectangle 110"/>
          <p:cNvSpPr>
            <a:spLocks noChangeArrowheads="1"/>
          </p:cNvSpPr>
          <p:nvPr/>
        </p:nvSpPr>
        <p:spPr bwMode="auto">
          <a:xfrm>
            <a:off x="1585911" y="3906838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Rectangle 111"/>
          <p:cNvSpPr>
            <a:spLocks noChangeArrowheads="1"/>
          </p:cNvSpPr>
          <p:nvPr/>
        </p:nvSpPr>
        <p:spPr bwMode="auto">
          <a:xfrm>
            <a:off x="2565400" y="3697288"/>
            <a:ext cx="147637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112"/>
          <p:cNvSpPr>
            <a:spLocks noChangeArrowheads="1"/>
          </p:cNvSpPr>
          <p:nvPr/>
        </p:nvSpPr>
        <p:spPr bwMode="auto">
          <a:xfrm>
            <a:off x="2560636" y="3590924"/>
            <a:ext cx="160338" cy="1095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Rectangle 113"/>
          <p:cNvSpPr>
            <a:spLocks noChangeArrowheads="1"/>
          </p:cNvSpPr>
          <p:nvPr/>
        </p:nvSpPr>
        <p:spPr bwMode="auto">
          <a:xfrm>
            <a:off x="2655886" y="3833813"/>
            <a:ext cx="33338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Rectangle 114"/>
          <p:cNvSpPr>
            <a:spLocks noChangeArrowheads="1"/>
          </p:cNvSpPr>
          <p:nvPr/>
        </p:nvSpPr>
        <p:spPr bwMode="auto">
          <a:xfrm>
            <a:off x="2586036" y="3733799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Rectangle 115"/>
          <p:cNvSpPr>
            <a:spLocks noChangeArrowheads="1"/>
          </p:cNvSpPr>
          <p:nvPr/>
        </p:nvSpPr>
        <p:spPr bwMode="auto">
          <a:xfrm>
            <a:off x="2654300" y="3733799"/>
            <a:ext cx="33337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Rectangle 116"/>
          <p:cNvSpPr>
            <a:spLocks noChangeArrowheads="1"/>
          </p:cNvSpPr>
          <p:nvPr/>
        </p:nvSpPr>
        <p:spPr bwMode="auto">
          <a:xfrm>
            <a:off x="2589211" y="3835399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Rectangle 117"/>
          <p:cNvSpPr>
            <a:spLocks noChangeArrowheads="1"/>
          </p:cNvSpPr>
          <p:nvPr/>
        </p:nvSpPr>
        <p:spPr bwMode="auto">
          <a:xfrm>
            <a:off x="2713036" y="3700463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" name="AutoShape 118"/>
          <p:cNvSpPr>
            <a:spLocks noChangeArrowheads="1"/>
          </p:cNvSpPr>
          <p:nvPr/>
        </p:nvSpPr>
        <p:spPr bwMode="auto">
          <a:xfrm>
            <a:off x="2709862" y="3595688"/>
            <a:ext cx="157163" cy="1047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Rectangle 119"/>
          <p:cNvSpPr>
            <a:spLocks noChangeArrowheads="1"/>
          </p:cNvSpPr>
          <p:nvPr/>
        </p:nvSpPr>
        <p:spPr bwMode="auto">
          <a:xfrm>
            <a:off x="2801936" y="3836988"/>
            <a:ext cx="33338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Rectangle 120"/>
          <p:cNvSpPr>
            <a:spLocks noChangeArrowheads="1"/>
          </p:cNvSpPr>
          <p:nvPr/>
        </p:nvSpPr>
        <p:spPr bwMode="auto">
          <a:xfrm>
            <a:off x="2732086" y="37369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Rectangle 121"/>
          <p:cNvSpPr>
            <a:spLocks noChangeArrowheads="1"/>
          </p:cNvSpPr>
          <p:nvPr/>
        </p:nvSpPr>
        <p:spPr bwMode="auto">
          <a:xfrm>
            <a:off x="2801936" y="3736974"/>
            <a:ext cx="31750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Rectangle 122"/>
          <p:cNvSpPr>
            <a:spLocks noChangeArrowheads="1"/>
          </p:cNvSpPr>
          <p:nvPr/>
        </p:nvSpPr>
        <p:spPr bwMode="auto">
          <a:xfrm>
            <a:off x="2735261" y="38385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Line 123"/>
          <p:cNvSpPr>
            <a:spLocks noChangeShapeType="1"/>
          </p:cNvSpPr>
          <p:nvPr/>
        </p:nvSpPr>
        <p:spPr bwMode="auto">
          <a:xfrm>
            <a:off x="2565400" y="3924300"/>
            <a:ext cx="3175" cy="2905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Line 124"/>
          <p:cNvSpPr>
            <a:spLocks noChangeShapeType="1"/>
          </p:cNvSpPr>
          <p:nvPr/>
        </p:nvSpPr>
        <p:spPr bwMode="auto">
          <a:xfrm>
            <a:off x="1716086" y="4056063"/>
            <a:ext cx="312738" cy="2174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Line 125"/>
          <p:cNvSpPr>
            <a:spLocks noChangeShapeType="1"/>
          </p:cNvSpPr>
          <p:nvPr/>
        </p:nvSpPr>
        <p:spPr bwMode="auto">
          <a:xfrm flipV="1">
            <a:off x="1717674" y="3998912"/>
            <a:ext cx="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Line 126"/>
          <p:cNvSpPr>
            <a:spLocks noChangeShapeType="1"/>
          </p:cNvSpPr>
          <p:nvPr/>
        </p:nvSpPr>
        <p:spPr bwMode="auto">
          <a:xfrm flipH="1" flipV="1">
            <a:off x="2530474" y="3859212"/>
            <a:ext cx="0" cy="487362"/>
          </a:xfrm>
          <a:prstGeom prst="line">
            <a:avLst/>
          </a:prstGeom>
          <a:noFill/>
          <a:ln w="50800">
            <a:pattFill prst="horzBrick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Rectangle 127"/>
          <p:cNvSpPr>
            <a:spLocks noChangeArrowheads="1"/>
          </p:cNvSpPr>
          <p:nvPr/>
        </p:nvSpPr>
        <p:spPr bwMode="auto">
          <a:xfrm>
            <a:off x="2862261" y="3700463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AutoShape 128"/>
          <p:cNvSpPr>
            <a:spLocks noChangeArrowheads="1"/>
          </p:cNvSpPr>
          <p:nvPr/>
        </p:nvSpPr>
        <p:spPr bwMode="auto">
          <a:xfrm>
            <a:off x="2859087" y="3595688"/>
            <a:ext cx="157163" cy="1047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Rectangle 129"/>
          <p:cNvSpPr>
            <a:spLocks noChangeArrowheads="1"/>
          </p:cNvSpPr>
          <p:nvPr/>
        </p:nvSpPr>
        <p:spPr bwMode="auto">
          <a:xfrm>
            <a:off x="2952749" y="3836988"/>
            <a:ext cx="31750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Rectangle 130"/>
          <p:cNvSpPr>
            <a:spLocks noChangeArrowheads="1"/>
          </p:cNvSpPr>
          <p:nvPr/>
        </p:nvSpPr>
        <p:spPr bwMode="auto">
          <a:xfrm>
            <a:off x="2881311" y="37369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Rectangle 131"/>
          <p:cNvSpPr>
            <a:spLocks noChangeArrowheads="1"/>
          </p:cNvSpPr>
          <p:nvPr/>
        </p:nvSpPr>
        <p:spPr bwMode="auto">
          <a:xfrm>
            <a:off x="2951161" y="3736974"/>
            <a:ext cx="31750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Rectangle 132"/>
          <p:cNvSpPr>
            <a:spLocks noChangeArrowheads="1"/>
          </p:cNvSpPr>
          <p:nvPr/>
        </p:nvSpPr>
        <p:spPr bwMode="auto">
          <a:xfrm>
            <a:off x="2884486" y="38385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Rectangle 133"/>
          <p:cNvSpPr>
            <a:spLocks noChangeArrowheads="1"/>
          </p:cNvSpPr>
          <p:nvPr/>
        </p:nvSpPr>
        <p:spPr bwMode="auto">
          <a:xfrm>
            <a:off x="3011486" y="3700463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AutoShape 134"/>
          <p:cNvSpPr>
            <a:spLocks noChangeArrowheads="1"/>
          </p:cNvSpPr>
          <p:nvPr/>
        </p:nvSpPr>
        <p:spPr bwMode="auto">
          <a:xfrm>
            <a:off x="3008312" y="3595688"/>
            <a:ext cx="157163" cy="1047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Rectangle 135"/>
          <p:cNvSpPr>
            <a:spLocks noChangeArrowheads="1"/>
          </p:cNvSpPr>
          <p:nvPr/>
        </p:nvSpPr>
        <p:spPr bwMode="auto">
          <a:xfrm>
            <a:off x="3101974" y="3836988"/>
            <a:ext cx="31750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Rectangle 136"/>
          <p:cNvSpPr>
            <a:spLocks noChangeArrowheads="1"/>
          </p:cNvSpPr>
          <p:nvPr/>
        </p:nvSpPr>
        <p:spPr bwMode="auto">
          <a:xfrm>
            <a:off x="3030536" y="37369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Rectangle 137"/>
          <p:cNvSpPr>
            <a:spLocks noChangeArrowheads="1"/>
          </p:cNvSpPr>
          <p:nvPr/>
        </p:nvSpPr>
        <p:spPr bwMode="auto">
          <a:xfrm>
            <a:off x="3100386" y="37369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Rectangle 138"/>
          <p:cNvSpPr>
            <a:spLocks noChangeArrowheads="1"/>
          </p:cNvSpPr>
          <p:nvPr/>
        </p:nvSpPr>
        <p:spPr bwMode="auto">
          <a:xfrm>
            <a:off x="3033711" y="38385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Rectangle 139"/>
          <p:cNvSpPr>
            <a:spLocks noChangeArrowheads="1"/>
          </p:cNvSpPr>
          <p:nvPr/>
        </p:nvSpPr>
        <p:spPr bwMode="auto">
          <a:xfrm>
            <a:off x="3275011" y="3702050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AutoShape 140"/>
          <p:cNvSpPr>
            <a:spLocks noChangeArrowheads="1"/>
          </p:cNvSpPr>
          <p:nvPr/>
        </p:nvSpPr>
        <p:spPr bwMode="auto">
          <a:xfrm>
            <a:off x="3249611" y="3581399"/>
            <a:ext cx="198438" cy="1206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Rectangle 141"/>
          <p:cNvSpPr>
            <a:spLocks noChangeArrowheads="1"/>
          </p:cNvSpPr>
          <p:nvPr/>
        </p:nvSpPr>
        <p:spPr bwMode="auto">
          <a:xfrm>
            <a:off x="3365500" y="3840163"/>
            <a:ext cx="33337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Rectangle 142"/>
          <p:cNvSpPr>
            <a:spLocks noChangeArrowheads="1"/>
          </p:cNvSpPr>
          <p:nvPr/>
        </p:nvSpPr>
        <p:spPr bwMode="auto">
          <a:xfrm>
            <a:off x="3295650" y="3740149"/>
            <a:ext cx="33337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Rectangle 143"/>
          <p:cNvSpPr>
            <a:spLocks noChangeArrowheads="1"/>
          </p:cNvSpPr>
          <p:nvPr/>
        </p:nvSpPr>
        <p:spPr bwMode="auto">
          <a:xfrm>
            <a:off x="3363911" y="3740149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Rectangle 144"/>
          <p:cNvSpPr>
            <a:spLocks noChangeArrowheads="1"/>
          </p:cNvSpPr>
          <p:nvPr/>
        </p:nvSpPr>
        <p:spPr bwMode="auto">
          <a:xfrm>
            <a:off x="3298824" y="3841749"/>
            <a:ext cx="31750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Rectangle 145"/>
          <p:cNvSpPr>
            <a:spLocks noChangeArrowheads="1"/>
          </p:cNvSpPr>
          <p:nvPr/>
        </p:nvSpPr>
        <p:spPr bwMode="auto">
          <a:xfrm>
            <a:off x="4119561" y="3608388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AutoShape 146"/>
          <p:cNvSpPr>
            <a:spLocks noChangeArrowheads="1"/>
          </p:cNvSpPr>
          <p:nvPr/>
        </p:nvSpPr>
        <p:spPr bwMode="auto">
          <a:xfrm>
            <a:off x="4094161" y="3503612"/>
            <a:ext cx="198438" cy="1206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Rectangle 147"/>
          <p:cNvSpPr>
            <a:spLocks noChangeArrowheads="1"/>
          </p:cNvSpPr>
          <p:nvPr/>
        </p:nvSpPr>
        <p:spPr bwMode="auto">
          <a:xfrm>
            <a:off x="4210050" y="3746499"/>
            <a:ext cx="33337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Rectangle 148"/>
          <p:cNvSpPr>
            <a:spLocks noChangeArrowheads="1"/>
          </p:cNvSpPr>
          <p:nvPr/>
        </p:nvSpPr>
        <p:spPr bwMode="auto">
          <a:xfrm>
            <a:off x="4140200" y="3646488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Rectangle 149"/>
          <p:cNvSpPr>
            <a:spLocks noChangeArrowheads="1"/>
          </p:cNvSpPr>
          <p:nvPr/>
        </p:nvSpPr>
        <p:spPr bwMode="auto">
          <a:xfrm>
            <a:off x="4208461" y="3646488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Rectangle 150"/>
          <p:cNvSpPr>
            <a:spLocks noChangeArrowheads="1"/>
          </p:cNvSpPr>
          <p:nvPr/>
        </p:nvSpPr>
        <p:spPr bwMode="auto">
          <a:xfrm>
            <a:off x="4143374" y="3748088"/>
            <a:ext cx="31750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151" descr="Sand"/>
          <p:cNvSpPr>
            <a:spLocks/>
          </p:cNvSpPr>
          <p:nvPr/>
        </p:nvSpPr>
        <p:spPr bwMode="auto">
          <a:xfrm>
            <a:off x="2552699" y="5062537"/>
            <a:ext cx="1047750" cy="455612"/>
          </a:xfrm>
          <a:custGeom>
            <a:avLst/>
            <a:gdLst>
              <a:gd name="T0" fmla="*/ 730 w 730"/>
              <a:gd name="T1" fmla="*/ 1 h 315"/>
              <a:gd name="T2" fmla="*/ 702 w 730"/>
              <a:gd name="T3" fmla="*/ 9 h 315"/>
              <a:gd name="T4" fmla="*/ 658 w 730"/>
              <a:gd name="T5" fmla="*/ 13 h 315"/>
              <a:gd name="T6" fmla="*/ 486 w 730"/>
              <a:gd name="T7" fmla="*/ 11 h 315"/>
              <a:gd name="T8" fmla="*/ 368 w 730"/>
              <a:gd name="T9" fmla="*/ 17 h 315"/>
              <a:gd name="T10" fmla="*/ 138 w 730"/>
              <a:gd name="T11" fmla="*/ 11 h 315"/>
              <a:gd name="T12" fmla="*/ 120 w 730"/>
              <a:gd name="T13" fmla="*/ 3 h 315"/>
              <a:gd name="T14" fmla="*/ 16 w 730"/>
              <a:gd name="T15" fmla="*/ 7 h 315"/>
              <a:gd name="T16" fmla="*/ 6 w 730"/>
              <a:gd name="T17" fmla="*/ 47 h 315"/>
              <a:gd name="T18" fmla="*/ 4 w 730"/>
              <a:gd name="T19" fmla="*/ 207 h 315"/>
              <a:gd name="T20" fmla="*/ 2 w 730"/>
              <a:gd name="T21" fmla="*/ 277 h 315"/>
              <a:gd name="T22" fmla="*/ 4 w 730"/>
              <a:gd name="T23" fmla="*/ 311 h 315"/>
              <a:gd name="T24" fmla="*/ 16 w 730"/>
              <a:gd name="T25" fmla="*/ 315 h 315"/>
              <a:gd name="T26" fmla="*/ 58 w 730"/>
              <a:gd name="T27" fmla="*/ 291 h 315"/>
              <a:gd name="T28" fmla="*/ 82 w 730"/>
              <a:gd name="T29" fmla="*/ 283 h 315"/>
              <a:gd name="T30" fmla="*/ 88 w 730"/>
              <a:gd name="T31" fmla="*/ 281 h 315"/>
              <a:gd name="T32" fmla="*/ 134 w 730"/>
              <a:gd name="T33" fmla="*/ 227 h 315"/>
              <a:gd name="T34" fmla="*/ 178 w 730"/>
              <a:gd name="T35" fmla="*/ 219 h 315"/>
              <a:gd name="T36" fmla="*/ 302 w 730"/>
              <a:gd name="T37" fmla="*/ 191 h 315"/>
              <a:gd name="T38" fmla="*/ 510 w 730"/>
              <a:gd name="T39" fmla="*/ 175 h 315"/>
              <a:gd name="T40" fmla="*/ 604 w 730"/>
              <a:gd name="T41" fmla="*/ 155 h 315"/>
              <a:gd name="T42" fmla="*/ 662 w 730"/>
              <a:gd name="T43" fmla="*/ 77 h 315"/>
              <a:gd name="T44" fmla="*/ 702 w 730"/>
              <a:gd name="T45" fmla="*/ 33 h 315"/>
              <a:gd name="T46" fmla="*/ 730 w 730"/>
              <a:gd name="T47" fmla="*/ 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30" h="315">
                <a:moveTo>
                  <a:pt x="730" y="1"/>
                </a:moveTo>
                <a:cubicBezTo>
                  <a:pt x="721" y="3"/>
                  <a:pt x="711" y="8"/>
                  <a:pt x="702" y="9"/>
                </a:cubicBezTo>
                <a:cubicBezTo>
                  <a:pt x="687" y="10"/>
                  <a:pt x="658" y="13"/>
                  <a:pt x="658" y="13"/>
                </a:cubicBezTo>
                <a:cubicBezTo>
                  <a:pt x="595" y="11"/>
                  <a:pt x="553" y="10"/>
                  <a:pt x="486" y="11"/>
                </a:cubicBezTo>
                <a:cubicBezTo>
                  <a:pt x="420" y="18"/>
                  <a:pt x="459" y="15"/>
                  <a:pt x="368" y="17"/>
                </a:cubicBezTo>
                <a:cubicBezTo>
                  <a:pt x="291" y="15"/>
                  <a:pt x="215" y="14"/>
                  <a:pt x="138" y="11"/>
                </a:cubicBezTo>
                <a:cubicBezTo>
                  <a:pt x="133" y="7"/>
                  <a:pt x="120" y="3"/>
                  <a:pt x="120" y="3"/>
                </a:cubicBezTo>
                <a:cubicBezTo>
                  <a:pt x="85" y="4"/>
                  <a:pt x="50" y="0"/>
                  <a:pt x="16" y="7"/>
                </a:cubicBezTo>
                <a:cubicBezTo>
                  <a:pt x="7" y="9"/>
                  <a:pt x="7" y="43"/>
                  <a:pt x="6" y="47"/>
                </a:cubicBezTo>
                <a:cubicBezTo>
                  <a:pt x="5" y="100"/>
                  <a:pt x="5" y="154"/>
                  <a:pt x="4" y="207"/>
                </a:cubicBezTo>
                <a:cubicBezTo>
                  <a:pt x="4" y="230"/>
                  <a:pt x="2" y="254"/>
                  <a:pt x="2" y="277"/>
                </a:cubicBezTo>
                <a:cubicBezTo>
                  <a:pt x="2" y="288"/>
                  <a:pt x="0" y="300"/>
                  <a:pt x="4" y="311"/>
                </a:cubicBezTo>
                <a:cubicBezTo>
                  <a:pt x="5" y="315"/>
                  <a:pt x="16" y="315"/>
                  <a:pt x="16" y="315"/>
                </a:cubicBezTo>
                <a:cubicBezTo>
                  <a:pt x="38" y="312"/>
                  <a:pt x="40" y="300"/>
                  <a:pt x="58" y="291"/>
                </a:cubicBezTo>
                <a:cubicBezTo>
                  <a:pt x="66" y="287"/>
                  <a:pt x="74" y="286"/>
                  <a:pt x="82" y="283"/>
                </a:cubicBezTo>
                <a:cubicBezTo>
                  <a:pt x="84" y="282"/>
                  <a:pt x="88" y="281"/>
                  <a:pt x="88" y="281"/>
                </a:cubicBezTo>
                <a:cubicBezTo>
                  <a:pt x="104" y="265"/>
                  <a:pt x="116" y="241"/>
                  <a:pt x="134" y="227"/>
                </a:cubicBezTo>
                <a:cubicBezTo>
                  <a:pt x="141" y="221"/>
                  <a:pt x="172" y="220"/>
                  <a:pt x="178" y="219"/>
                </a:cubicBezTo>
                <a:cubicBezTo>
                  <a:pt x="220" y="212"/>
                  <a:pt x="261" y="201"/>
                  <a:pt x="302" y="191"/>
                </a:cubicBezTo>
                <a:cubicBezTo>
                  <a:pt x="360" y="152"/>
                  <a:pt x="440" y="176"/>
                  <a:pt x="510" y="175"/>
                </a:cubicBezTo>
                <a:cubicBezTo>
                  <a:pt x="546" y="173"/>
                  <a:pt x="571" y="163"/>
                  <a:pt x="604" y="155"/>
                </a:cubicBezTo>
                <a:cubicBezTo>
                  <a:pt x="634" y="135"/>
                  <a:pt x="645" y="108"/>
                  <a:pt x="662" y="77"/>
                </a:cubicBezTo>
                <a:cubicBezTo>
                  <a:pt x="671" y="62"/>
                  <a:pt x="689" y="46"/>
                  <a:pt x="702" y="33"/>
                </a:cubicBezTo>
                <a:cubicBezTo>
                  <a:pt x="708" y="15"/>
                  <a:pt x="713" y="8"/>
                  <a:pt x="730" y="1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152" descr="Green marble"/>
          <p:cNvSpPr>
            <a:spLocks/>
          </p:cNvSpPr>
          <p:nvPr/>
        </p:nvSpPr>
        <p:spPr bwMode="auto">
          <a:xfrm>
            <a:off x="1781175" y="5011737"/>
            <a:ext cx="168275" cy="1206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153" descr="Green marble"/>
          <p:cNvSpPr>
            <a:spLocks/>
          </p:cNvSpPr>
          <p:nvPr/>
        </p:nvSpPr>
        <p:spPr bwMode="auto">
          <a:xfrm>
            <a:off x="3938587" y="4757738"/>
            <a:ext cx="195263" cy="269875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154" descr="Green marble"/>
          <p:cNvSpPr>
            <a:spLocks/>
          </p:cNvSpPr>
          <p:nvPr/>
        </p:nvSpPr>
        <p:spPr bwMode="auto">
          <a:xfrm>
            <a:off x="3740149" y="4637088"/>
            <a:ext cx="298450" cy="407987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155" descr="Green marble"/>
          <p:cNvSpPr>
            <a:spLocks/>
          </p:cNvSpPr>
          <p:nvPr/>
        </p:nvSpPr>
        <p:spPr bwMode="auto">
          <a:xfrm>
            <a:off x="3505200" y="4765674"/>
            <a:ext cx="236537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156" descr="Green marble"/>
          <p:cNvSpPr>
            <a:spLocks/>
          </p:cNvSpPr>
          <p:nvPr/>
        </p:nvSpPr>
        <p:spPr bwMode="auto">
          <a:xfrm>
            <a:off x="1250950" y="4778374"/>
            <a:ext cx="238125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157" descr="Green marble"/>
          <p:cNvSpPr>
            <a:spLocks/>
          </p:cNvSpPr>
          <p:nvPr/>
        </p:nvSpPr>
        <p:spPr bwMode="auto">
          <a:xfrm>
            <a:off x="1066800" y="4760913"/>
            <a:ext cx="236537" cy="185737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158"/>
          <p:cNvSpPr>
            <a:spLocks/>
          </p:cNvSpPr>
          <p:nvPr/>
        </p:nvSpPr>
        <p:spPr bwMode="auto">
          <a:xfrm>
            <a:off x="1816099" y="5014912"/>
            <a:ext cx="119062" cy="171450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59"/>
          <p:cNvSpPr>
            <a:spLocks/>
          </p:cNvSpPr>
          <p:nvPr/>
        </p:nvSpPr>
        <p:spPr bwMode="auto">
          <a:xfrm>
            <a:off x="1298575" y="4784725"/>
            <a:ext cx="174625" cy="290513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160"/>
          <p:cNvSpPr>
            <a:spLocks/>
          </p:cNvSpPr>
          <p:nvPr/>
        </p:nvSpPr>
        <p:spPr bwMode="auto">
          <a:xfrm>
            <a:off x="1122361" y="4779962"/>
            <a:ext cx="173038" cy="290512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" name="Freeform 161"/>
          <p:cNvSpPr>
            <a:spLocks/>
          </p:cNvSpPr>
          <p:nvPr/>
        </p:nvSpPr>
        <p:spPr bwMode="auto">
          <a:xfrm>
            <a:off x="3552825" y="4772025"/>
            <a:ext cx="173037" cy="288925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Freeform 162"/>
          <p:cNvSpPr>
            <a:spLocks/>
          </p:cNvSpPr>
          <p:nvPr/>
        </p:nvSpPr>
        <p:spPr bwMode="auto">
          <a:xfrm>
            <a:off x="3706811" y="4676775"/>
            <a:ext cx="330200" cy="358775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" name="Freeform 163"/>
          <p:cNvSpPr>
            <a:spLocks/>
          </p:cNvSpPr>
          <p:nvPr/>
        </p:nvSpPr>
        <p:spPr bwMode="auto">
          <a:xfrm>
            <a:off x="3938586" y="4776787"/>
            <a:ext cx="184150" cy="233362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Rectangle 164"/>
          <p:cNvSpPr>
            <a:spLocks noChangeArrowheads="1"/>
          </p:cNvSpPr>
          <p:nvPr/>
        </p:nvSpPr>
        <p:spPr bwMode="auto">
          <a:xfrm>
            <a:off x="1589086" y="4938713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AutoShape 165"/>
          <p:cNvSpPr>
            <a:spLocks noChangeArrowheads="1"/>
          </p:cNvSpPr>
          <p:nvPr/>
        </p:nvSpPr>
        <p:spPr bwMode="auto">
          <a:xfrm>
            <a:off x="1563686" y="4818062"/>
            <a:ext cx="198438" cy="1206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Rectangle 166"/>
          <p:cNvSpPr>
            <a:spLocks noChangeArrowheads="1"/>
          </p:cNvSpPr>
          <p:nvPr/>
        </p:nvSpPr>
        <p:spPr bwMode="auto">
          <a:xfrm>
            <a:off x="1679575" y="5075238"/>
            <a:ext cx="33337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" name="Rectangle 167"/>
          <p:cNvSpPr>
            <a:spLocks noChangeArrowheads="1"/>
          </p:cNvSpPr>
          <p:nvPr/>
        </p:nvSpPr>
        <p:spPr bwMode="auto">
          <a:xfrm>
            <a:off x="1609725" y="497681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Rectangle 168"/>
          <p:cNvSpPr>
            <a:spLocks noChangeArrowheads="1"/>
          </p:cNvSpPr>
          <p:nvPr/>
        </p:nvSpPr>
        <p:spPr bwMode="auto">
          <a:xfrm>
            <a:off x="1677986" y="4976813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Rectangle 169"/>
          <p:cNvSpPr>
            <a:spLocks noChangeArrowheads="1"/>
          </p:cNvSpPr>
          <p:nvPr/>
        </p:nvSpPr>
        <p:spPr bwMode="auto">
          <a:xfrm>
            <a:off x="1612899" y="5076824"/>
            <a:ext cx="31750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Rectangle 170"/>
          <p:cNvSpPr>
            <a:spLocks noChangeArrowheads="1"/>
          </p:cNvSpPr>
          <p:nvPr/>
        </p:nvSpPr>
        <p:spPr bwMode="auto">
          <a:xfrm>
            <a:off x="2592386" y="4851400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" name="AutoShape 171"/>
          <p:cNvSpPr>
            <a:spLocks noChangeArrowheads="1"/>
          </p:cNvSpPr>
          <p:nvPr/>
        </p:nvSpPr>
        <p:spPr bwMode="auto">
          <a:xfrm>
            <a:off x="2586036" y="4745038"/>
            <a:ext cx="160338" cy="1095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Rectangle 172"/>
          <p:cNvSpPr>
            <a:spLocks noChangeArrowheads="1"/>
          </p:cNvSpPr>
          <p:nvPr/>
        </p:nvSpPr>
        <p:spPr bwMode="auto">
          <a:xfrm>
            <a:off x="2682874" y="4989513"/>
            <a:ext cx="31750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9" name="Rectangle 173"/>
          <p:cNvSpPr>
            <a:spLocks noChangeArrowheads="1"/>
          </p:cNvSpPr>
          <p:nvPr/>
        </p:nvSpPr>
        <p:spPr bwMode="auto">
          <a:xfrm>
            <a:off x="2611436" y="4889499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Rectangle 174"/>
          <p:cNvSpPr>
            <a:spLocks noChangeArrowheads="1"/>
          </p:cNvSpPr>
          <p:nvPr/>
        </p:nvSpPr>
        <p:spPr bwMode="auto">
          <a:xfrm>
            <a:off x="2681286" y="4889499"/>
            <a:ext cx="31750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" name="Rectangle 175"/>
          <p:cNvSpPr>
            <a:spLocks noChangeArrowheads="1"/>
          </p:cNvSpPr>
          <p:nvPr/>
        </p:nvSpPr>
        <p:spPr bwMode="auto">
          <a:xfrm>
            <a:off x="2614611" y="4991099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Rectangle 176"/>
          <p:cNvSpPr>
            <a:spLocks noChangeArrowheads="1"/>
          </p:cNvSpPr>
          <p:nvPr/>
        </p:nvSpPr>
        <p:spPr bwMode="auto">
          <a:xfrm>
            <a:off x="2738436" y="4854575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" name="AutoShape 177"/>
          <p:cNvSpPr>
            <a:spLocks noChangeArrowheads="1"/>
          </p:cNvSpPr>
          <p:nvPr/>
        </p:nvSpPr>
        <p:spPr bwMode="auto">
          <a:xfrm>
            <a:off x="2735262" y="4751388"/>
            <a:ext cx="157163" cy="10318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Rectangle 178"/>
          <p:cNvSpPr>
            <a:spLocks noChangeArrowheads="1"/>
          </p:cNvSpPr>
          <p:nvPr/>
        </p:nvSpPr>
        <p:spPr bwMode="auto">
          <a:xfrm>
            <a:off x="2828925" y="4992687"/>
            <a:ext cx="33337" cy="82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" name="Rectangle 179"/>
          <p:cNvSpPr>
            <a:spLocks noChangeArrowheads="1"/>
          </p:cNvSpPr>
          <p:nvPr/>
        </p:nvSpPr>
        <p:spPr bwMode="auto">
          <a:xfrm>
            <a:off x="2757486" y="48926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Rectangle 180"/>
          <p:cNvSpPr>
            <a:spLocks noChangeArrowheads="1"/>
          </p:cNvSpPr>
          <p:nvPr/>
        </p:nvSpPr>
        <p:spPr bwMode="auto">
          <a:xfrm>
            <a:off x="2827336" y="48926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" name="Rectangle 181"/>
          <p:cNvSpPr>
            <a:spLocks noChangeArrowheads="1"/>
          </p:cNvSpPr>
          <p:nvPr/>
        </p:nvSpPr>
        <p:spPr bwMode="auto">
          <a:xfrm>
            <a:off x="2760661" y="49942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Line 182"/>
          <p:cNvSpPr>
            <a:spLocks noChangeShapeType="1"/>
          </p:cNvSpPr>
          <p:nvPr/>
        </p:nvSpPr>
        <p:spPr bwMode="auto">
          <a:xfrm>
            <a:off x="2592386" y="5083174"/>
            <a:ext cx="1588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Line 183"/>
          <p:cNvSpPr>
            <a:spLocks noChangeShapeType="1"/>
          </p:cNvSpPr>
          <p:nvPr/>
        </p:nvSpPr>
        <p:spPr bwMode="auto">
          <a:xfrm flipV="1">
            <a:off x="1744661" y="5157788"/>
            <a:ext cx="0" cy="58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" name="Line 184"/>
          <p:cNvSpPr>
            <a:spLocks noChangeShapeType="1"/>
          </p:cNvSpPr>
          <p:nvPr/>
        </p:nvSpPr>
        <p:spPr bwMode="auto">
          <a:xfrm flipH="1" flipV="1">
            <a:off x="2555874" y="5021262"/>
            <a:ext cx="0" cy="487362"/>
          </a:xfrm>
          <a:prstGeom prst="line">
            <a:avLst/>
          </a:prstGeom>
          <a:noFill/>
          <a:ln w="50800">
            <a:pattFill prst="horzBrick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Rectangle 185"/>
          <p:cNvSpPr>
            <a:spLocks noChangeArrowheads="1"/>
          </p:cNvSpPr>
          <p:nvPr/>
        </p:nvSpPr>
        <p:spPr bwMode="auto">
          <a:xfrm>
            <a:off x="2887661" y="4854575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" name="AutoShape 186"/>
          <p:cNvSpPr>
            <a:spLocks noChangeArrowheads="1"/>
          </p:cNvSpPr>
          <p:nvPr/>
        </p:nvSpPr>
        <p:spPr bwMode="auto">
          <a:xfrm>
            <a:off x="2884486" y="4751388"/>
            <a:ext cx="158750" cy="10318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" name="Rectangle 187"/>
          <p:cNvSpPr>
            <a:spLocks noChangeArrowheads="1"/>
          </p:cNvSpPr>
          <p:nvPr/>
        </p:nvSpPr>
        <p:spPr bwMode="auto">
          <a:xfrm>
            <a:off x="2978150" y="4992687"/>
            <a:ext cx="33337" cy="82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" name="Rectangle 188"/>
          <p:cNvSpPr>
            <a:spLocks noChangeArrowheads="1"/>
          </p:cNvSpPr>
          <p:nvPr/>
        </p:nvSpPr>
        <p:spPr bwMode="auto">
          <a:xfrm>
            <a:off x="2908299" y="4892674"/>
            <a:ext cx="31750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" name="Rectangle 189"/>
          <p:cNvSpPr>
            <a:spLocks noChangeArrowheads="1"/>
          </p:cNvSpPr>
          <p:nvPr/>
        </p:nvSpPr>
        <p:spPr bwMode="auto">
          <a:xfrm>
            <a:off x="2976561" y="48926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" name="Rectangle 190"/>
          <p:cNvSpPr>
            <a:spLocks noChangeArrowheads="1"/>
          </p:cNvSpPr>
          <p:nvPr/>
        </p:nvSpPr>
        <p:spPr bwMode="auto">
          <a:xfrm>
            <a:off x="2909886" y="49942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" name="Rectangle 191"/>
          <p:cNvSpPr>
            <a:spLocks noChangeArrowheads="1"/>
          </p:cNvSpPr>
          <p:nvPr/>
        </p:nvSpPr>
        <p:spPr bwMode="auto">
          <a:xfrm>
            <a:off x="3036886" y="4854575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" name="AutoShape 192"/>
          <p:cNvSpPr>
            <a:spLocks noChangeArrowheads="1"/>
          </p:cNvSpPr>
          <p:nvPr/>
        </p:nvSpPr>
        <p:spPr bwMode="auto">
          <a:xfrm>
            <a:off x="3033711" y="4751388"/>
            <a:ext cx="158750" cy="10318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" name="Rectangle 193"/>
          <p:cNvSpPr>
            <a:spLocks noChangeArrowheads="1"/>
          </p:cNvSpPr>
          <p:nvPr/>
        </p:nvSpPr>
        <p:spPr bwMode="auto">
          <a:xfrm>
            <a:off x="3127375" y="4992687"/>
            <a:ext cx="33337" cy="82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" name="Rectangle 194"/>
          <p:cNvSpPr>
            <a:spLocks noChangeArrowheads="1"/>
          </p:cNvSpPr>
          <p:nvPr/>
        </p:nvSpPr>
        <p:spPr bwMode="auto">
          <a:xfrm>
            <a:off x="3057524" y="4892674"/>
            <a:ext cx="31750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" name="Rectangle 195"/>
          <p:cNvSpPr>
            <a:spLocks noChangeArrowheads="1"/>
          </p:cNvSpPr>
          <p:nvPr/>
        </p:nvSpPr>
        <p:spPr bwMode="auto">
          <a:xfrm>
            <a:off x="3125786" y="48926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" name="Rectangle 196"/>
          <p:cNvSpPr>
            <a:spLocks noChangeArrowheads="1"/>
          </p:cNvSpPr>
          <p:nvPr/>
        </p:nvSpPr>
        <p:spPr bwMode="auto">
          <a:xfrm>
            <a:off x="3059111" y="499427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" name="Rectangle 197"/>
          <p:cNvSpPr>
            <a:spLocks noChangeArrowheads="1"/>
          </p:cNvSpPr>
          <p:nvPr/>
        </p:nvSpPr>
        <p:spPr bwMode="auto">
          <a:xfrm>
            <a:off x="3300411" y="4857750"/>
            <a:ext cx="147638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" name="AutoShape 198"/>
          <p:cNvSpPr>
            <a:spLocks noChangeArrowheads="1"/>
          </p:cNvSpPr>
          <p:nvPr/>
        </p:nvSpPr>
        <p:spPr bwMode="auto">
          <a:xfrm>
            <a:off x="3275011" y="4737099"/>
            <a:ext cx="198438" cy="1206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" name="Rectangle 199"/>
          <p:cNvSpPr>
            <a:spLocks noChangeArrowheads="1"/>
          </p:cNvSpPr>
          <p:nvPr/>
        </p:nvSpPr>
        <p:spPr bwMode="auto">
          <a:xfrm>
            <a:off x="3390900" y="4995862"/>
            <a:ext cx="33337" cy="82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" name="Rectangle 200"/>
          <p:cNvSpPr>
            <a:spLocks noChangeArrowheads="1"/>
          </p:cNvSpPr>
          <p:nvPr/>
        </p:nvSpPr>
        <p:spPr bwMode="auto">
          <a:xfrm>
            <a:off x="3321050" y="4895849"/>
            <a:ext cx="33337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" name="Rectangle 201"/>
          <p:cNvSpPr>
            <a:spLocks noChangeArrowheads="1"/>
          </p:cNvSpPr>
          <p:nvPr/>
        </p:nvSpPr>
        <p:spPr bwMode="auto">
          <a:xfrm>
            <a:off x="3390899" y="4895849"/>
            <a:ext cx="31750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" name="Rectangle 202"/>
          <p:cNvSpPr>
            <a:spLocks noChangeArrowheads="1"/>
          </p:cNvSpPr>
          <p:nvPr/>
        </p:nvSpPr>
        <p:spPr bwMode="auto">
          <a:xfrm>
            <a:off x="3324225" y="49958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" name="Rectangle 203"/>
          <p:cNvSpPr>
            <a:spLocks noChangeArrowheads="1"/>
          </p:cNvSpPr>
          <p:nvPr/>
        </p:nvSpPr>
        <p:spPr bwMode="auto">
          <a:xfrm>
            <a:off x="4144961" y="4768850"/>
            <a:ext cx="147638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" name="AutoShape 204"/>
          <p:cNvSpPr>
            <a:spLocks noChangeArrowheads="1"/>
          </p:cNvSpPr>
          <p:nvPr/>
        </p:nvSpPr>
        <p:spPr bwMode="auto">
          <a:xfrm>
            <a:off x="4119561" y="4646613"/>
            <a:ext cx="198438" cy="1222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" name="Rectangle 205"/>
          <p:cNvSpPr>
            <a:spLocks noChangeArrowheads="1"/>
          </p:cNvSpPr>
          <p:nvPr/>
        </p:nvSpPr>
        <p:spPr bwMode="auto">
          <a:xfrm>
            <a:off x="4235450" y="4905374"/>
            <a:ext cx="33337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" name="Rectangle 206"/>
          <p:cNvSpPr>
            <a:spLocks noChangeArrowheads="1"/>
          </p:cNvSpPr>
          <p:nvPr/>
        </p:nvSpPr>
        <p:spPr bwMode="auto">
          <a:xfrm>
            <a:off x="4165600" y="48053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" name="Rectangle 207"/>
          <p:cNvSpPr>
            <a:spLocks noChangeArrowheads="1"/>
          </p:cNvSpPr>
          <p:nvPr/>
        </p:nvSpPr>
        <p:spPr bwMode="auto">
          <a:xfrm>
            <a:off x="4233861" y="4805363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" name="Rectangle 208"/>
          <p:cNvSpPr>
            <a:spLocks noChangeArrowheads="1"/>
          </p:cNvSpPr>
          <p:nvPr/>
        </p:nvSpPr>
        <p:spPr bwMode="auto">
          <a:xfrm>
            <a:off x="4168775" y="49069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" name="Rectangle 209"/>
          <p:cNvSpPr>
            <a:spLocks noChangeArrowheads="1"/>
          </p:cNvSpPr>
          <p:nvPr/>
        </p:nvSpPr>
        <p:spPr bwMode="auto">
          <a:xfrm rot="3300000">
            <a:off x="2082799" y="5324474"/>
            <a:ext cx="387350" cy="31750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" name="Rectangle 210"/>
          <p:cNvSpPr>
            <a:spLocks noChangeArrowheads="1"/>
          </p:cNvSpPr>
          <p:nvPr/>
        </p:nvSpPr>
        <p:spPr bwMode="auto">
          <a:xfrm>
            <a:off x="2371724" y="5484813"/>
            <a:ext cx="176212" cy="3492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Line 211"/>
          <p:cNvSpPr>
            <a:spLocks noChangeShapeType="1"/>
          </p:cNvSpPr>
          <p:nvPr/>
        </p:nvSpPr>
        <p:spPr bwMode="auto">
          <a:xfrm flipH="1">
            <a:off x="2493962" y="5380038"/>
            <a:ext cx="100013" cy="26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" name="Line 212"/>
          <p:cNvSpPr>
            <a:spLocks noChangeShapeType="1"/>
          </p:cNvSpPr>
          <p:nvPr/>
        </p:nvSpPr>
        <p:spPr bwMode="auto">
          <a:xfrm>
            <a:off x="1741487" y="5216525"/>
            <a:ext cx="530225" cy="49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9" name="Line 213"/>
          <p:cNvSpPr>
            <a:spLocks noChangeShapeType="1"/>
          </p:cNvSpPr>
          <p:nvPr/>
        </p:nvSpPr>
        <p:spPr bwMode="auto">
          <a:xfrm flipH="1">
            <a:off x="2468562" y="4221162"/>
            <a:ext cx="100013" cy="2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" name="Freeform 214" descr="Green marble"/>
          <p:cNvSpPr>
            <a:spLocks/>
          </p:cNvSpPr>
          <p:nvPr/>
        </p:nvSpPr>
        <p:spPr bwMode="auto">
          <a:xfrm>
            <a:off x="1782762" y="6169024"/>
            <a:ext cx="168275" cy="1206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" name="Freeform 215" descr="Green marble"/>
          <p:cNvSpPr>
            <a:spLocks/>
          </p:cNvSpPr>
          <p:nvPr/>
        </p:nvSpPr>
        <p:spPr bwMode="auto">
          <a:xfrm>
            <a:off x="3940174" y="5907088"/>
            <a:ext cx="195262" cy="269875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" name="Freeform 216" descr="Green marble"/>
          <p:cNvSpPr>
            <a:spLocks/>
          </p:cNvSpPr>
          <p:nvPr/>
        </p:nvSpPr>
        <p:spPr bwMode="auto">
          <a:xfrm>
            <a:off x="3741736" y="5786438"/>
            <a:ext cx="298450" cy="407987"/>
          </a:xfrm>
          <a:custGeom>
            <a:avLst/>
            <a:gdLst>
              <a:gd name="T0" fmla="*/ 61 w 136"/>
              <a:gd name="T1" fmla="*/ 0 h 187"/>
              <a:gd name="T2" fmla="*/ 34 w 136"/>
              <a:gd name="T3" fmla="*/ 75 h 187"/>
              <a:gd name="T4" fmla="*/ 25 w 136"/>
              <a:gd name="T5" fmla="*/ 105 h 187"/>
              <a:gd name="T6" fmla="*/ 22 w 136"/>
              <a:gd name="T7" fmla="*/ 114 h 187"/>
              <a:gd name="T8" fmla="*/ 100 w 136"/>
              <a:gd name="T9" fmla="*/ 174 h 187"/>
              <a:gd name="T10" fmla="*/ 130 w 136"/>
              <a:gd name="T11" fmla="*/ 177 h 187"/>
              <a:gd name="T12" fmla="*/ 112 w 136"/>
              <a:gd name="T13" fmla="*/ 144 h 187"/>
              <a:gd name="T14" fmla="*/ 91 w 136"/>
              <a:gd name="T15" fmla="*/ 90 h 187"/>
              <a:gd name="T16" fmla="*/ 61 w 136"/>
              <a:gd name="T17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" h="187">
                <a:moveTo>
                  <a:pt x="61" y="0"/>
                </a:moveTo>
                <a:cubicBezTo>
                  <a:pt x="56" y="27"/>
                  <a:pt x="41" y="49"/>
                  <a:pt x="34" y="75"/>
                </a:cubicBezTo>
                <a:cubicBezTo>
                  <a:pt x="25" y="107"/>
                  <a:pt x="39" y="62"/>
                  <a:pt x="25" y="105"/>
                </a:cubicBezTo>
                <a:cubicBezTo>
                  <a:pt x="24" y="108"/>
                  <a:pt x="22" y="114"/>
                  <a:pt x="22" y="114"/>
                </a:cubicBezTo>
                <a:cubicBezTo>
                  <a:pt x="16" y="187"/>
                  <a:pt x="0" y="170"/>
                  <a:pt x="100" y="174"/>
                </a:cubicBezTo>
                <a:cubicBezTo>
                  <a:pt x="122" y="181"/>
                  <a:pt x="112" y="182"/>
                  <a:pt x="130" y="177"/>
                </a:cubicBezTo>
                <a:cubicBezTo>
                  <a:pt x="136" y="160"/>
                  <a:pt x="118" y="163"/>
                  <a:pt x="112" y="144"/>
                </a:cubicBezTo>
                <a:cubicBezTo>
                  <a:pt x="106" y="125"/>
                  <a:pt x="97" y="108"/>
                  <a:pt x="91" y="90"/>
                </a:cubicBezTo>
                <a:cubicBezTo>
                  <a:pt x="87" y="60"/>
                  <a:pt x="75" y="27"/>
                  <a:pt x="61" y="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" name="Freeform 217" descr="Green marble"/>
          <p:cNvSpPr>
            <a:spLocks/>
          </p:cNvSpPr>
          <p:nvPr/>
        </p:nvSpPr>
        <p:spPr bwMode="auto">
          <a:xfrm>
            <a:off x="3506786" y="5922963"/>
            <a:ext cx="236538" cy="185737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" name="Freeform 218" descr="Green marble"/>
          <p:cNvSpPr>
            <a:spLocks/>
          </p:cNvSpPr>
          <p:nvPr/>
        </p:nvSpPr>
        <p:spPr bwMode="auto">
          <a:xfrm>
            <a:off x="1252537" y="5937249"/>
            <a:ext cx="238125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" name="Freeform 219" descr="Green marble"/>
          <p:cNvSpPr>
            <a:spLocks/>
          </p:cNvSpPr>
          <p:nvPr/>
        </p:nvSpPr>
        <p:spPr bwMode="auto">
          <a:xfrm>
            <a:off x="1068386" y="5919787"/>
            <a:ext cx="236538" cy="184150"/>
          </a:xfrm>
          <a:custGeom>
            <a:avLst/>
            <a:gdLst>
              <a:gd name="T0" fmla="*/ 93 w 165"/>
              <a:gd name="T1" fmla="*/ 127 h 128"/>
              <a:gd name="T2" fmla="*/ 57 w 165"/>
              <a:gd name="T3" fmla="*/ 124 h 128"/>
              <a:gd name="T4" fmla="*/ 60 w 165"/>
              <a:gd name="T5" fmla="*/ 115 h 128"/>
              <a:gd name="T6" fmla="*/ 39 w 165"/>
              <a:gd name="T7" fmla="*/ 112 h 128"/>
              <a:gd name="T8" fmla="*/ 9 w 165"/>
              <a:gd name="T9" fmla="*/ 76 h 128"/>
              <a:gd name="T10" fmla="*/ 12 w 165"/>
              <a:gd name="T11" fmla="*/ 64 h 128"/>
              <a:gd name="T12" fmla="*/ 21 w 165"/>
              <a:gd name="T13" fmla="*/ 58 h 128"/>
              <a:gd name="T14" fmla="*/ 0 w 165"/>
              <a:gd name="T15" fmla="*/ 37 h 128"/>
              <a:gd name="T16" fmla="*/ 24 w 165"/>
              <a:gd name="T17" fmla="*/ 19 h 128"/>
              <a:gd name="T18" fmla="*/ 54 w 165"/>
              <a:gd name="T19" fmla="*/ 1 h 128"/>
              <a:gd name="T20" fmla="*/ 84 w 165"/>
              <a:gd name="T21" fmla="*/ 4 h 128"/>
              <a:gd name="T22" fmla="*/ 75 w 165"/>
              <a:gd name="T23" fmla="*/ 10 h 128"/>
              <a:gd name="T24" fmla="*/ 81 w 165"/>
              <a:gd name="T25" fmla="*/ 22 h 128"/>
              <a:gd name="T26" fmla="*/ 111 w 165"/>
              <a:gd name="T27" fmla="*/ 19 h 128"/>
              <a:gd name="T28" fmla="*/ 114 w 165"/>
              <a:gd name="T29" fmla="*/ 10 h 128"/>
              <a:gd name="T30" fmla="*/ 132 w 165"/>
              <a:gd name="T31" fmla="*/ 22 h 128"/>
              <a:gd name="T32" fmla="*/ 150 w 165"/>
              <a:gd name="T33" fmla="*/ 43 h 128"/>
              <a:gd name="T34" fmla="*/ 165 w 165"/>
              <a:gd name="T35" fmla="*/ 88 h 128"/>
              <a:gd name="T36" fmla="*/ 93 w 165"/>
              <a:gd name="T37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5" h="128">
                <a:moveTo>
                  <a:pt x="93" y="127"/>
                </a:moveTo>
                <a:cubicBezTo>
                  <a:pt x="81" y="126"/>
                  <a:pt x="68" y="128"/>
                  <a:pt x="57" y="124"/>
                </a:cubicBezTo>
                <a:cubicBezTo>
                  <a:pt x="54" y="123"/>
                  <a:pt x="63" y="117"/>
                  <a:pt x="60" y="115"/>
                </a:cubicBezTo>
                <a:cubicBezTo>
                  <a:pt x="54" y="111"/>
                  <a:pt x="46" y="113"/>
                  <a:pt x="39" y="112"/>
                </a:cubicBezTo>
                <a:cubicBezTo>
                  <a:pt x="34" y="97"/>
                  <a:pt x="18" y="90"/>
                  <a:pt x="9" y="76"/>
                </a:cubicBezTo>
                <a:cubicBezTo>
                  <a:pt x="10" y="72"/>
                  <a:pt x="10" y="67"/>
                  <a:pt x="12" y="64"/>
                </a:cubicBezTo>
                <a:cubicBezTo>
                  <a:pt x="14" y="61"/>
                  <a:pt x="20" y="61"/>
                  <a:pt x="21" y="58"/>
                </a:cubicBezTo>
                <a:cubicBezTo>
                  <a:pt x="25" y="49"/>
                  <a:pt x="0" y="37"/>
                  <a:pt x="0" y="37"/>
                </a:cubicBezTo>
                <a:cubicBezTo>
                  <a:pt x="4" y="21"/>
                  <a:pt x="8" y="23"/>
                  <a:pt x="24" y="19"/>
                </a:cubicBezTo>
                <a:cubicBezTo>
                  <a:pt x="32" y="7"/>
                  <a:pt x="41" y="5"/>
                  <a:pt x="54" y="1"/>
                </a:cubicBezTo>
                <a:cubicBezTo>
                  <a:pt x="64" y="2"/>
                  <a:pt x="75" y="0"/>
                  <a:pt x="84" y="4"/>
                </a:cubicBezTo>
                <a:cubicBezTo>
                  <a:pt x="87" y="5"/>
                  <a:pt x="76" y="6"/>
                  <a:pt x="75" y="10"/>
                </a:cubicBezTo>
                <a:cubicBezTo>
                  <a:pt x="74" y="14"/>
                  <a:pt x="79" y="18"/>
                  <a:pt x="81" y="22"/>
                </a:cubicBezTo>
                <a:cubicBezTo>
                  <a:pt x="91" y="21"/>
                  <a:pt x="102" y="22"/>
                  <a:pt x="111" y="19"/>
                </a:cubicBezTo>
                <a:cubicBezTo>
                  <a:pt x="114" y="18"/>
                  <a:pt x="111" y="10"/>
                  <a:pt x="114" y="10"/>
                </a:cubicBezTo>
                <a:cubicBezTo>
                  <a:pt x="121" y="11"/>
                  <a:pt x="132" y="22"/>
                  <a:pt x="132" y="22"/>
                </a:cubicBezTo>
                <a:cubicBezTo>
                  <a:pt x="128" y="43"/>
                  <a:pt x="132" y="38"/>
                  <a:pt x="150" y="43"/>
                </a:cubicBezTo>
                <a:cubicBezTo>
                  <a:pt x="159" y="69"/>
                  <a:pt x="161" y="51"/>
                  <a:pt x="165" y="88"/>
                </a:cubicBezTo>
                <a:cubicBezTo>
                  <a:pt x="153" y="125"/>
                  <a:pt x="133" y="127"/>
                  <a:pt x="93" y="12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" name="Freeform 220"/>
          <p:cNvSpPr>
            <a:spLocks/>
          </p:cNvSpPr>
          <p:nvPr/>
        </p:nvSpPr>
        <p:spPr bwMode="auto">
          <a:xfrm>
            <a:off x="1817687" y="6173787"/>
            <a:ext cx="119063" cy="171450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7" name="Freeform 221"/>
          <p:cNvSpPr>
            <a:spLocks/>
          </p:cNvSpPr>
          <p:nvPr/>
        </p:nvSpPr>
        <p:spPr bwMode="auto">
          <a:xfrm>
            <a:off x="1300162" y="5942012"/>
            <a:ext cx="174625" cy="290512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" name="Freeform 222"/>
          <p:cNvSpPr>
            <a:spLocks/>
          </p:cNvSpPr>
          <p:nvPr/>
        </p:nvSpPr>
        <p:spPr bwMode="auto">
          <a:xfrm>
            <a:off x="1123950" y="5937250"/>
            <a:ext cx="173037" cy="290513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9" name="Freeform 223"/>
          <p:cNvSpPr>
            <a:spLocks/>
          </p:cNvSpPr>
          <p:nvPr/>
        </p:nvSpPr>
        <p:spPr bwMode="auto">
          <a:xfrm>
            <a:off x="3554411" y="5929312"/>
            <a:ext cx="173038" cy="290512"/>
          </a:xfrm>
          <a:custGeom>
            <a:avLst/>
            <a:gdLst>
              <a:gd name="T0" fmla="*/ 51 w 121"/>
              <a:gd name="T1" fmla="*/ 201 h 201"/>
              <a:gd name="T2" fmla="*/ 18 w 121"/>
              <a:gd name="T3" fmla="*/ 78 h 201"/>
              <a:gd name="T4" fmla="*/ 0 w 121"/>
              <a:gd name="T5" fmla="*/ 48 h 201"/>
              <a:gd name="T6" fmla="*/ 18 w 121"/>
              <a:gd name="T7" fmla="*/ 75 h 201"/>
              <a:gd name="T8" fmla="*/ 21 w 121"/>
              <a:gd name="T9" fmla="*/ 30 h 201"/>
              <a:gd name="T10" fmla="*/ 48 w 121"/>
              <a:gd name="T11" fmla="*/ 84 h 201"/>
              <a:gd name="T12" fmla="*/ 60 w 121"/>
              <a:gd name="T13" fmla="*/ 63 h 201"/>
              <a:gd name="T14" fmla="*/ 66 w 121"/>
              <a:gd name="T15" fmla="*/ 54 h 201"/>
              <a:gd name="T16" fmla="*/ 54 w 121"/>
              <a:gd name="T17" fmla="*/ 84 h 201"/>
              <a:gd name="T18" fmla="*/ 93 w 121"/>
              <a:gd name="T19" fmla="*/ 69 h 201"/>
              <a:gd name="T20" fmla="*/ 111 w 121"/>
              <a:gd name="T21" fmla="*/ 60 h 201"/>
              <a:gd name="T22" fmla="*/ 90 w 121"/>
              <a:gd name="T23" fmla="*/ 63 h 201"/>
              <a:gd name="T24" fmla="*/ 87 w 121"/>
              <a:gd name="T25" fmla="*/ 90 h 201"/>
              <a:gd name="T26" fmla="*/ 102 w 121"/>
              <a:gd name="T27" fmla="*/ 9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01">
                <a:moveTo>
                  <a:pt x="51" y="201"/>
                </a:moveTo>
                <a:cubicBezTo>
                  <a:pt x="53" y="147"/>
                  <a:pt x="73" y="96"/>
                  <a:pt x="18" y="78"/>
                </a:cubicBezTo>
                <a:cubicBezTo>
                  <a:pt x="14" y="66"/>
                  <a:pt x="7" y="58"/>
                  <a:pt x="0" y="48"/>
                </a:cubicBezTo>
                <a:cubicBezTo>
                  <a:pt x="3" y="62"/>
                  <a:pt x="6" y="67"/>
                  <a:pt x="18" y="75"/>
                </a:cubicBezTo>
                <a:cubicBezTo>
                  <a:pt x="32" y="61"/>
                  <a:pt x="27" y="48"/>
                  <a:pt x="21" y="30"/>
                </a:cubicBezTo>
                <a:cubicBezTo>
                  <a:pt x="24" y="78"/>
                  <a:pt x="10" y="92"/>
                  <a:pt x="48" y="84"/>
                </a:cubicBezTo>
                <a:cubicBezTo>
                  <a:pt x="61" y="64"/>
                  <a:pt x="53" y="0"/>
                  <a:pt x="60" y="63"/>
                </a:cubicBezTo>
                <a:cubicBezTo>
                  <a:pt x="62" y="60"/>
                  <a:pt x="66" y="54"/>
                  <a:pt x="66" y="54"/>
                </a:cubicBezTo>
                <a:cubicBezTo>
                  <a:pt x="59" y="64"/>
                  <a:pt x="57" y="72"/>
                  <a:pt x="54" y="84"/>
                </a:cubicBezTo>
                <a:cubicBezTo>
                  <a:pt x="62" y="115"/>
                  <a:pt x="80" y="76"/>
                  <a:pt x="93" y="69"/>
                </a:cubicBezTo>
                <a:cubicBezTo>
                  <a:pt x="99" y="66"/>
                  <a:pt x="121" y="63"/>
                  <a:pt x="111" y="60"/>
                </a:cubicBezTo>
                <a:cubicBezTo>
                  <a:pt x="104" y="58"/>
                  <a:pt x="97" y="62"/>
                  <a:pt x="90" y="63"/>
                </a:cubicBezTo>
                <a:cubicBezTo>
                  <a:pt x="89" y="67"/>
                  <a:pt x="79" y="84"/>
                  <a:pt x="87" y="90"/>
                </a:cubicBezTo>
                <a:cubicBezTo>
                  <a:pt x="108" y="107"/>
                  <a:pt x="94" y="82"/>
                  <a:pt x="102" y="9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" name="Freeform 224"/>
          <p:cNvSpPr>
            <a:spLocks/>
          </p:cNvSpPr>
          <p:nvPr/>
        </p:nvSpPr>
        <p:spPr bwMode="auto">
          <a:xfrm>
            <a:off x="3706811" y="5826125"/>
            <a:ext cx="331788" cy="358775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" name="Freeform 225"/>
          <p:cNvSpPr>
            <a:spLocks/>
          </p:cNvSpPr>
          <p:nvPr/>
        </p:nvSpPr>
        <p:spPr bwMode="auto">
          <a:xfrm>
            <a:off x="3940174" y="5926137"/>
            <a:ext cx="184150" cy="233362"/>
          </a:xfrm>
          <a:custGeom>
            <a:avLst/>
            <a:gdLst>
              <a:gd name="T0" fmla="*/ 85 w 128"/>
              <a:gd name="T1" fmla="*/ 161 h 161"/>
              <a:gd name="T2" fmla="*/ 76 w 128"/>
              <a:gd name="T3" fmla="*/ 155 h 161"/>
              <a:gd name="T4" fmla="*/ 55 w 128"/>
              <a:gd name="T5" fmla="*/ 152 h 161"/>
              <a:gd name="T6" fmla="*/ 88 w 128"/>
              <a:gd name="T7" fmla="*/ 149 h 161"/>
              <a:gd name="T8" fmla="*/ 112 w 128"/>
              <a:gd name="T9" fmla="*/ 152 h 161"/>
              <a:gd name="T10" fmla="*/ 124 w 128"/>
              <a:gd name="T11" fmla="*/ 149 h 161"/>
              <a:gd name="T12" fmla="*/ 91 w 128"/>
              <a:gd name="T13" fmla="*/ 146 h 161"/>
              <a:gd name="T14" fmla="*/ 49 w 128"/>
              <a:gd name="T15" fmla="*/ 134 h 161"/>
              <a:gd name="T16" fmla="*/ 76 w 128"/>
              <a:gd name="T17" fmla="*/ 128 h 161"/>
              <a:gd name="T18" fmla="*/ 40 w 128"/>
              <a:gd name="T19" fmla="*/ 119 h 161"/>
              <a:gd name="T20" fmla="*/ 103 w 128"/>
              <a:gd name="T21" fmla="*/ 116 h 161"/>
              <a:gd name="T22" fmla="*/ 79 w 128"/>
              <a:gd name="T23" fmla="*/ 110 h 161"/>
              <a:gd name="T24" fmla="*/ 46 w 128"/>
              <a:gd name="T25" fmla="*/ 104 h 161"/>
              <a:gd name="T26" fmla="*/ 94 w 128"/>
              <a:gd name="T27" fmla="*/ 101 h 161"/>
              <a:gd name="T28" fmla="*/ 79 w 128"/>
              <a:gd name="T29" fmla="*/ 98 h 161"/>
              <a:gd name="T30" fmla="*/ 43 w 128"/>
              <a:gd name="T31" fmla="*/ 92 h 161"/>
              <a:gd name="T32" fmla="*/ 97 w 128"/>
              <a:gd name="T33" fmla="*/ 83 h 161"/>
              <a:gd name="T34" fmla="*/ 70 w 128"/>
              <a:gd name="T35" fmla="*/ 74 h 161"/>
              <a:gd name="T36" fmla="*/ 55 w 128"/>
              <a:gd name="T37" fmla="*/ 71 h 161"/>
              <a:gd name="T38" fmla="*/ 37 w 128"/>
              <a:gd name="T39" fmla="*/ 68 h 161"/>
              <a:gd name="T40" fmla="*/ 52 w 128"/>
              <a:gd name="T41" fmla="*/ 71 h 161"/>
              <a:gd name="T42" fmla="*/ 91 w 128"/>
              <a:gd name="T43" fmla="*/ 68 h 161"/>
              <a:gd name="T44" fmla="*/ 76 w 128"/>
              <a:gd name="T45" fmla="*/ 65 h 161"/>
              <a:gd name="T46" fmla="*/ 49 w 128"/>
              <a:gd name="T47" fmla="*/ 59 h 161"/>
              <a:gd name="T48" fmla="*/ 79 w 128"/>
              <a:gd name="T49" fmla="*/ 56 h 161"/>
              <a:gd name="T50" fmla="*/ 88 w 128"/>
              <a:gd name="T51" fmla="*/ 53 h 161"/>
              <a:gd name="T52" fmla="*/ 49 w 128"/>
              <a:gd name="T53" fmla="*/ 47 h 161"/>
              <a:gd name="T54" fmla="*/ 55 w 128"/>
              <a:gd name="T55" fmla="*/ 35 h 161"/>
              <a:gd name="T56" fmla="*/ 52 w 128"/>
              <a:gd name="T57" fmla="*/ 23 h 161"/>
              <a:gd name="T58" fmla="*/ 64 w 128"/>
              <a:gd name="T59" fmla="*/ 20 h 161"/>
              <a:gd name="T60" fmla="*/ 61 w 128"/>
              <a:gd name="T61" fmla="*/ 11 h 161"/>
              <a:gd name="T62" fmla="*/ 58 w 128"/>
              <a:gd name="T63" fmla="*/ 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61">
                <a:moveTo>
                  <a:pt x="85" y="161"/>
                </a:moveTo>
                <a:cubicBezTo>
                  <a:pt x="82" y="159"/>
                  <a:pt x="79" y="156"/>
                  <a:pt x="76" y="155"/>
                </a:cubicBezTo>
                <a:cubicBezTo>
                  <a:pt x="69" y="153"/>
                  <a:pt x="62" y="153"/>
                  <a:pt x="55" y="152"/>
                </a:cubicBezTo>
                <a:cubicBezTo>
                  <a:pt x="28" y="147"/>
                  <a:pt x="0" y="144"/>
                  <a:pt x="88" y="149"/>
                </a:cubicBezTo>
                <a:cubicBezTo>
                  <a:pt x="96" y="150"/>
                  <a:pt x="104" y="152"/>
                  <a:pt x="112" y="152"/>
                </a:cubicBezTo>
                <a:cubicBezTo>
                  <a:pt x="116" y="152"/>
                  <a:pt x="128" y="150"/>
                  <a:pt x="124" y="149"/>
                </a:cubicBezTo>
                <a:cubicBezTo>
                  <a:pt x="113" y="146"/>
                  <a:pt x="102" y="147"/>
                  <a:pt x="91" y="146"/>
                </a:cubicBezTo>
                <a:cubicBezTo>
                  <a:pt x="77" y="142"/>
                  <a:pt x="63" y="139"/>
                  <a:pt x="49" y="134"/>
                </a:cubicBezTo>
                <a:cubicBezTo>
                  <a:pt x="113" y="129"/>
                  <a:pt x="99" y="134"/>
                  <a:pt x="76" y="128"/>
                </a:cubicBezTo>
                <a:cubicBezTo>
                  <a:pt x="39" y="118"/>
                  <a:pt x="77" y="125"/>
                  <a:pt x="40" y="119"/>
                </a:cubicBezTo>
                <a:cubicBezTo>
                  <a:pt x="61" y="118"/>
                  <a:pt x="83" y="121"/>
                  <a:pt x="103" y="116"/>
                </a:cubicBezTo>
                <a:cubicBezTo>
                  <a:pt x="111" y="114"/>
                  <a:pt x="87" y="112"/>
                  <a:pt x="79" y="110"/>
                </a:cubicBezTo>
                <a:cubicBezTo>
                  <a:pt x="60" y="105"/>
                  <a:pt x="71" y="108"/>
                  <a:pt x="46" y="104"/>
                </a:cubicBezTo>
                <a:cubicBezTo>
                  <a:pt x="62" y="103"/>
                  <a:pt x="78" y="104"/>
                  <a:pt x="94" y="101"/>
                </a:cubicBezTo>
                <a:cubicBezTo>
                  <a:pt x="99" y="100"/>
                  <a:pt x="84" y="99"/>
                  <a:pt x="79" y="98"/>
                </a:cubicBezTo>
                <a:cubicBezTo>
                  <a:pt x="34" y="91"/>
                  <a:pt x="78" y="99"/>
                  <a:pt x="43" y="92"/>
                </a:cubicBezTo>
                <a:cubicBezTo>
                  <a:pt x="62" y="90"/>
                  <a:pt x="79" y="88"/>
                  <a:pt x="97" y="83"/>
                </a:cubicBezTo>
                <a:cubicBezTo>
                  <a:pt x="88" y="80"/>
                  <a:pt x="79" y="76"/>
                  <a:pt x="70" y="74"/>
                </a:cubicBezTo>
                <a:cubicBezTo>
                  <a:pt x="65" y="73"/>
                  <a:pt x="60" y="72"/>
                  <a:pt x="55" y="71"/>
                </a:cubicBezTo>
                <a:cubicBezTo>
                  <a:pt x="49" y="70"/>
                  <a:pt x="43" y="68"/>
                  <a:pt x="37" y="68"/>
                </a:cubicBezTo>
                <a:cubicBezTo>
                  <a:pt x="32" y="68"/>
                  <a:pt x="47" y="70"/>
                  <a:pt x="52" y="71"/>
                </a:cubicBezTo>
                <a:cubicBezTo>
                  <a:pt x="65" y="70"/>
                  <a:pt x="78" y="71"/>
                  <a:pt x="91" y="68"/>
                </a:cubicBezTo>
                <a:cubicBezTo>
                  <a:pt x="96" y="67"/>
                  <a:pt x="81" y="66"/>
                  <a:pt x="76" y="65"/>
                </a:cubicBezTo>
                <a:cubicBezTo>
                  <a:pt x="53" y="61"/>
                  <a:pt x="65" y="64"/>
                  <a:pt x="49" y="59"/>
                </a:cubicBezTo>
                <a:cubicBezTo>
                  <a:pt x="59" y="58"/>
                  <a:pt x="69" y="58"/>
                  <a:pt x="79" y="56"/>
                </a:cubicBezTo>
                <a:cubicBezTo>
                  <a:pt x="82" y="56"/>
                  <a:pt x="90" y="55"/>
                  <a:pt x="88" y="53"/>
                </a:cubicBezTo>
                <a:cubicBezTo>
                  <a:pt x="79" y="44"/>
                  <a:pt x="62" y="49"/>
                  <a:pt x="49" y="47"/>
                </a:cubicBezTo>
                <a:cubicBezTo>
                  <a:pt x="85" y="43"/>
                  <a:pt x="74" y="41"/>
                  <a:pt x="55" y="35"/>
                </a:cubicBezTo>
                <a:cubicBezTo>
                  <a:pt x="84" y="25"/>
                  <a:pt x="71" y="28"/>
                  <a:pt x="52" y="23"/>
                </a:cubicBezTo>
                <a:cubicBezTo>
                  <a:pt x="56" y="22"/>
                  <a:pt x="62" y="23"/>
                  <a:pt x="64" y="20"/>
                </a:cubicBezTo>
                <a:cubicBezTo>
                  <a:pt x="66" y="17"/>
                  <a:pt x="61" y="14"/>
                  <a:pt x="61" y="11"/>
                </a:cubicBezTo>
                <a:cubicBezTo>
                  <a:pt x="61" y="0"/>
                  <a:pt x="69" y="2"/>
                  <a:pt x="58" y="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" name="Rectangle 226"/>
          <p:cNvSpPr>
            <a:spLocks noChangeArrowheads="1"/>
          </p:cNvSpPr>
          <p:nvPr/>
        </p:nvSpPr>
        <p:spPr bwMode="auto">
          <a:xfrm>
            <a:off x="1590674" y="6084888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" name="AutoShape 227"/>
          <p:cNvSpPr>
            <a:spLocks noChangeArrowheads="1"/>
          </p:cNvSpPr>
          <p:nvPr/>
        </p:nvSpPr>
        <p:spPr bwMode="auto">
          <a:xfrm>
            <a:off x="1565275" y="5964237"/>
            <a:ext cx="198437" cy="1206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" name="Rectangle 228"/>
          <p:cNvSpPr>
            <a:spLocks noChangeArrowheads="1"/>
          </p:cNvSpPr>
          <p:nvPr/>
        </p:nvSpPr>
        <p:spPr bwMode="auto">
          <a:xfrm>
            <a:off x="1681161" y="6222999"/>
            <a:ext cx="33338" cy="82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" name="Rectangle 229"/>
          <p:cNvSpPr>
            <a:spLocks noChangeArrowheads="1"/>
          </p:cNvSpPr>
          <p:nvPr/>
        </p:nvSpPr>
        <p:spPr bwMode="auto">
          <a:xfrm>
            <a:off x="1611311" y="6122988"/>
            <a:ext cx="31750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" name="Rectangle 230"/>
          <p:cNvSpPr>
            <a:spLocks noChangeArrowheads="1"/>
          </p:cNvSpPr>
          <p:nvPr/>
        </p:nvSpPr>
        <p:spPr bwMode="auto">
          <a:xfrm>
            <a:off x="1679575" y="6122988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" name="Rectangle 231"/>
          <p:cNvSpPr>
            <a:spLocks noChangeArrowheads="1"/>
          </p:cNvSpPr>
          <p:nvPr/>
        </p:nvSpPr>
        <p:spPr bwMode="auto">
          <a:xfrm>
            <a:off x="1612900" y="6224587"/>
            <a:ext cx="33337" cy="31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" name="Rectangle 232"/>
          <p:cNvSpPr>
            <a:spLocks noChangeArrowheads="1"/>
          </p:cNvSpPr>
          <p:nvPr/>
        </p:nvSpPr>
        <p:spPr bwMode="auto">
          <a:xfrm>
            <a:off x="2592386" y="6010275"/>
            <a:ext cx="147638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" name="AutoShape 233"/>
          <p:cNvSpPr>
            <a:spLocks noChangeArrowheads="1"/>
          </p:cNvSpPr>
          <p:nvPr/>
        </p:nvSpPr>
        <p:spPr bwMode="auto">
          <a:xfrm>
            <a:off x="2587625" y="5903913"/>
            <a:ext cx="160337" cy="1095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0" name="Rectangle 234"/>
          <p:cNvSpPr>
            <a:spLocks noChangeArrowheads="1"/>
          </p:cNvSpPr>
          <p:nvPr/>
        </p:nvSpPr>
        <p:spPr bwMode="auto">
          <a:xfrm>
            <a:off x="2682875" y="6146799"/>
            <a:ext cx="33337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" name="Rectangle 235"/>
          <p:cNvSpPr>
            <a:spLocks noChangeArrowheads="1"/>
          </p:cNvSpPr>
          <p:nvPr/>
        </p:nvSpPr>
        <p:spPr bwMode="auto">
          <a:xfrm>
            <a:off x="2613025" y="6048374"/>
            <a:ext cx="33337" cy="31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2" name="Rectangle 236"/>
          <p:cNvSpPr>
            <a:spLocks noChangeArrowheads="1"/>
          </p:cNvSpPr>
          <p:nvPr/>
        </p:nvSpPr>
        <p:spPr bwMode="auto">
          <a:xfrm>
            <a:off x="2682874" y="6048374"/>
            <a:ext cx="31750" cy="31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3" name="Rectangle 237"/>
          <p:cNvSpPr>
            <a:spLocks noChangeArrowheads="1"/>
          </p:cNvSpPr>
          <p:nvPr/>
        </p:nvSpPr>
        <p:spPr bwMode="auto">
          <a:xfrm>
            <a:off x="2616200" y="6148388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4" name="Rectangle 238"/>
          <p:cNvSpPr>
            <a:spLocks noChangeArrowheads="1"/>
          </p:cNvSpPr>
          <p:nvPr/>
        </p:nvSpPr>
        <p:spPr bwMode="auto">
          <a:xfrm>
            <a:off x="2740024" y="6013450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" name="AutoShape 239"/>
          <p:cNvSpPr>
            <a:spLocks noChangeArrowheads="1"/>
          </p:cNvSpPr>
          <p:nvPr/>
        </p:nvSpPr>
        <p:spPr bwMode="auto">
          <a:xfrm>
            <a:off x="2736849" y="5908675"/>
            <a:ext cx="157162" cy="1047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" name="Rectangle 240"/>
          <p:cNvSpPr>
            <a:spLocks noChangeArrowheads="1"/>
          </p:cNvSpPr>
          <p:nvPr/>
        </p:nvSpPr>
        <p:spPr bwMode="auto">
          <a:xfrm>
            <a:off x="2830511" y="6149974"/>
            <a:ext cx="31750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" name="Rectangle 241"/>
          <p:cNvSpPr>
            <a:spLocks noChangeArrowheads="1"/>
          </p:cNvSpPr>
          <p:nvPr/>
        </p:nvSpPr>
        <p:spPr bwMode="auto">
          <a:xfrm>
            <a:off x="2759075" y="60499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" name="Rectangle 242"/>
          <p:cNvSpPr>
            <a:spLocks noChangeArrowheads="1"/>
          </p:cNvSpPr>
          <p:nvPr/>
        </p:nvSpPr>
        <p:spPr bwMode="auto">
          <a:xfrm>
            <a:off x="2828925" y="60499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" name="Rectangle 243"/>
          <p:cNvSpPr>
            <a:spLocks noChangeArrowheads="1"/>
          </p:cNvSpPr>
          <p:nvPr/>
        </p:nvSpPr>
        <p:spPr bwMode="auto">
          <a:xfrm>
            <a:off x="2762250" y="61515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" name="Line 244"/>
          <p:cNvSpPr>
            <a:spLocks noChangeShapeType="1"/>
          </p:cNvSpPr>
          <p:nvPr/>
        </p:nvSpPr>
        <p:spPr bwMode="auto">
          <a:xfrm>
            <a:off x="2592387" y="6240462"/>
            <a:ext cx="3175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1" name="Line 245"/>
          <p:cNvSpPr>
            <a:spLocks noChangeShapeType="1"/>
          </p:cNvSpPr>
          <p:nvPr/>
        </p:nvSpPr>
        <p:spPr bwMode="auto">
          <a:xfrm flipV="1">
            <a:off x="1746249" y="6316662"/>
            <a:ext cx="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" name="Rectangle 246"/>
          <p:cNvSpPr>
            <a:spLocks noChangeArrowheads="1"/>
          </p:cNvSpPr>
          <p:nvPr/>
        </p:nvSpPr>
        <p:spPr bwMode="auto">
          <a:xfrm>
            <a:off x="2889249" y="6013450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3" name="AutoShape 247"/>
          <p:cNvSpPr>
            <a:spLocks noChangeArrowheads="1"/>
          </p:cNvSpPr>
          <p:nvPr/>
        </p:nvSpPr>
        <p:spPr bwMode="auto">
          <a:xfrm>
            <a:off x="2886074" y="5908675"/>
            <a:ext cx="157162" cy="1047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" name="Rectangle 248"/>
          <p:cNvSpPr>
            <a:spLocks noChangeArrowheads="1"/>
          </p:cNvSpPr>
          <p:nvPr/>
        </p:nvSpPr>
        <p:spPr bwMode="auto">
          <a:xfrm>
            <a:off x="2979736" y="6149974"/>
            <a:ext cx="33338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5" name="Rectangle 249"/>
          <p:cNvSpPr>
            <a:spLocks noChangeArrowheads="1"/>
          </p:cNvSpPr>
          <p:nvPr/>
        </p:nvSpPr>
        <p:spPr bwMode="auto">
          <a:xfrm>
            <a:off x="2908300" y="60499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" name="Rectangle 250"/>
          <p:cNvSpPr>
            <a:spLocks noChangeArrowheads="1"/>
          </p:cNvSpPr>
          <p:nvPr/>
        </p:nvSpPr>
        <p:spPr bwMode="auto">
          <a:xfrm>
            <a:off x="2978150" y="60499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7" name="Rectangle 251"/>
          <p:cNvSpPr>
            <a:spLocks noChangeArrowheads="1"/>
          </p:cNvSpPr>
          <p:nvPr/>
        </p:nvSpPr>
        <p:spPr bwMode="auto">
          <a:xfrm>
            <a:off x="2911475" y="61515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" name="Rectangle 252"/>
          <p:cNvSpPr>
            <a:spLocks noChangeArrowheads="1"/>
          </p:cNvSpPr>
          <p:nvPr/>
        </p:nvSpPr>
        <p:spPr bwMode="auto">
          <a:xfrm>
            <a:off x="3038474" y="6013450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9" name="AutoShape 253"/>
          <p:cNvSpPr>
            <a:spLocks noChangeArrowheads="1"/>
          </p:cNvSpPr>
          <p:nvPr/>
        </p:nvSpPr>
        <p:spPr bwMode="auto">
          <a:xfrm>
            <a:off x="3035299" y="5908675"/>
            <a:ext cx="158750" cy="1047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" name="Rectangle 254"/>
          <p:cNvSpPr>
            <a:spLocks noChangeArrowheads="1"/>
          </p:cNvSpPr>
          <p:nvPr/>
        </p:nvSpPr>
        <p:spPr bwMode="auto">
          <a:xfrm>
            <a:off x="3128961" y="6149974"/>
            <a:ext cx="33338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1" name="Rectangle 255"/>
          <p:cNvSpPr>
            <a:spLocks noChangeArrowheads="1"/>
          </p:cNvSpPr>
          <p:nvPr/>
        </p:nvSpPr>
        <p:spPr bwMode="auto">
          <a:xfrm>
            <a:off x="3059111" y="6049963"/>
            <a:ext cx="31750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" name="Rectangle 256"/>
          <p:cNvSpPr>
            <a:spLocks noChangeArrowheads="1"/>
          </p:cNvSpPr>
          <p:nvPr/>
        </p:nvSpPr>
        <p:spPr bwMode="auto">
          <a:xfrm>
            <a:off x="3127375" y="60499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" name="Rectangle 257"/>
          <p:cNvSpPr>
            <a:spLocks noChangeArrowheads="1"/>
          </p:cNvSpPr>
          <p:nvPr/>
        </p:nvSpPr>
        <p:spPr bwMode="auto">
          <a:xfrm>
            <a:off x="3060700" y="615156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" name="Rectangle 258"/>
          <p:cNvSpPr>
            <a:spLocks noChangeArrowheads="1"/>
          </p:cNvSpPr>
          <p:nvPr/>
        </p:nvSpPr>
        <p:spPr bwMode="auto">
          <a:xfrm>
            <a:off x="3302000" y="6016624"/>
            <a:ext cx="147637" cy="223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5" name="AutoShape 259"/>
          <p:cNvSpPr>
            <a:spLocks noChangeArrowheads="1"/>
          </p:cNvSpPr>
          <p:nvPr/>
        </p:nvSpPr>
        <p:spPr bwMode="auto">
          <a:xfrm>
            <a:off x="3276600" y="5894388"/>
            <a:ext cx="198437" cy="1222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" name="Rectangle 260"/>
          <p:cNvSpPr>
            <a:spLocks noChangeArrowheads="1"/>
          </p:cNvSpPr>
          <p:nvPr/>
        </p:nvSpPr>
        <p:spPr bwMode="auto">
          <a:xfrm>
            <a:off x="3392486" y="6153149"/>
            <a:ext cx="33338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7" name="Rectangle 261"/>
          <p:cNvSpPr>
            <a:spLocks noChangeArrowheads="1"/>
          </p:cNvSpPr>
          <p:nvPr/>
        </p:nvSpPr>
        <p:spPr bwMode="auto">
          <a:xfrm>
            <a:off x="3322636" y="6053138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8" name="Rectangle 262"/>
          <p:cNvSpPr>
            <a:spLocks noChangeArrowheads="1"/>
          </p:cNvSpPr>
          <p:nvPr/>
        </p:nvSpPr>
        <p:spPr bwMode="auto">
          <a:xfrm>
            <a:off x="3390900" y="6053138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" name="Rectangle 263"/>
          <p:cNvSpPr>
            <a:spLocks noChangeArrowheads="1"/>
          </p:cNvSpPr>
          <p:nvPr/>
        </p:nvSpPr>
        <p:spPr bwMode="auto">
          <a:xfrm>
            <a:off x="3325811" y="6154738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" name="Rectangle 264"/>
          <p:cNvSpPr>
            <a:spLocks noChangeArrowheads="1"/>
          </p:cNvSpPr>
          <p:nvPr/>
        </p:nvSpPr>
        <p:spPr bwMode="auto">
          <a:xfrm>
            <a:off x="4146550" y="5918200"/>
            <a:ext cx="147637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" name="AutoShape 265"/>
          <p:cNvSpPr>
            <a:spLocks noChangeArrowheads="1"/>
          </p:cNvSpPr>
          <p:nvPr/>
        </p:nvSpPr>
        <p:spPr bwMode="auto">
          <a:xfrm>
            <a:off x="4121150" y="5795963"/>
            <a:ext cx="198437" cy="1222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" name="Rectangle 266"/>
          <p:cNvSpPr>
            <a:spLocks noChangeArrowheads="1"/>
          </p:cNvSpPr>
          <p:nvPr/>
        </p:nvSpPr>
        <p:spPr bwMode="auto">
          <a:xfrm>
            <a:off x="4237036" y="6054724"/>
            <a:ext cx="33338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3" name="Rectangle 267"/>
          <p:cNvSpPr>
            <a:spLocks noChangeArrowheads="1"/>
          </p:cNvSpPr>
          <p:nvPr/>
        </p:nvSpPr>
        <p:spPr bwMode="auto">
          <a:xfrm>
            <a:off x="4167186" y="5954713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" name="Rectangle 268"/>
          <p:cNvSpPr>
            <a:spLocks noChangeArrowheads="1"/>
          </p:cNvSpPr>
          <p:nvPr/>
        </p:nvSpPr>
        <p:spPr bwMode="auto">
          <a:xfrm>
            <a:off x="4235450" y="5954713"/>
            <a:ext cx="33337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5" name="Rectangle 269"/>
          <p:cNvSpPr>
            <a:spLocks noChangeArrowheads="1"/>
          </p:cNvSpPr>
          <p:nvPr/>
        </p:nvSpPr>
        <p:spPr bwMode="auto">
          <a:xfrm>
            <a:off x="4170361" y="6056313"/>
            <a:ext cx="33338" cy="3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" name="Rectangle 270" descr="Water droplets"/>
          <p:cNvSpPr>
            <a:spLocks noChangeArrowheads="1"/>
          </p:cNvSpPr>
          <p:nvPr/>
        </p:nvSpPr>
        <p:spPr bwMode="auto">
          <a:xfrm>
            <a:off x="2254250" y="6461124"/>
            <a:ext cx="307975" cy="1587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rgbClr val="4D4D4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" name="Line 271"/>
          <p:cNvSpPr>
            <a:spLocks noChangeShapeType="1"/>
          </p:cNvSpPr>
          <p:nvPr/>
        </p:nvSpPr>
        <p:spPr bwMode="auto">
          <a:xfrm flipH="1">
            <a:off x="2546349" y="6538913"/>
            <a:ext cx="49212" cy="14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" name="Line 272"/>
          <p:cNvSpPr>
            <a:spLocks noChangeShapeType="1"/>
          </p:cNvSpPr>
          <p:nvPr/>
        </p:nvSpPr>
        <p:spPr bwMode="auto">
          <a:xfrm>
            <a:off x="1743075" y="6373812"/>
            <a:ext cx="523875" cy="1508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" name="Rectangle 273"/>
          <p:cNvSpPr>
            <a:spLocks noChangeArrowheads="1"/>
          </p:cNvSpPr>
          <p:nvPr/>
        </p:nvSpPr>
        <p:spPr bwMode="auto">
          <a:xfrm>
            <a:off x="1946275" y="6130925"/>
            <a:ext cx="147637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0" name="AutoShape 274"/>
          <p:cNvSpPr>
            <a:spLocks noChangeArrowheads="1"/>
          </p:cNvSpPr>
          <p:nvPr/>
        </p:nvSpPr>
        <p:spPr bwMode="auto">
          <a:xfrm>
            <a:off x="1944687" y="6027738"/>
            <a:ext cx="157163" cy="10318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" name="Rectangle 275"/>
          <p:cNvSpPr>
            <a:spLocks noChangeArrowheads="1"/>
          </p:cNvSpPr>
          <p:nvPr/>
        </p:nvSpPr>
        <p:spPr bwMode="auto">
          <a:xfrm>
            <a:off x="2036761" y="6269037"/>
            <a:ext cx="33338" cy="82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" name="Rectangle 276"/>
          <p:cNvSpPr>
            <a:spLocks noChangeArrowheads="1"/>
          </p:cNvSpPr>
          <p:nvPr/>
        </p:nvSpPr>
        <p:spPr bwMode="auto">
          <a:xfrm>
            <a:off x="1966911" y="616902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" name="Rectangle 277"/>
          <p:cNvSpPr>
            <a:spLocks noChangeArrowheads="1"/>
          </p:cNvSpPr>
          <p:nvPr/>
        </p:nvSpPr>
        <p:spPr bwMode="auto">
          <a:xfrm>
            <a:off x="2035175" y="6169024"/>
            <a:ext cx="33337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" name="Rectangle 278"/>
          <p:cNvSpPr>
            <a:spLocks noChangeArrowheads="1"/>
          </p:cNvSpPr>
          <p:nvPr/>
        </p:nvSpPr>
        <p:spPr bwMode="auto">
          <a:xfrm>
            <a:off x="1970086" y="627062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" name="Rectangle 279"/>
          <p:cNvSpPr>
            <a:spLocks noChangeArrowheads="1"/>
          </p:cNvSpPr>
          <p:nvPr/>
        </p:nvSpPr>
        <p:spPr bwMode="auto">
          <a:xfrm>
            <a:off x="2095500" y="6130925"/>
            <a:ext cx="147637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" name="AutoShape 280"/>
          <p:cNvSpPr>
            <a:spLocks noChangeArrowheads="1"/>
          </p:cNvSpPr>
          <p:nvPr/>
        </p:nvSpPr>
        <p:spPr bwMode="auto">
          <a:xfrm>
            <a:off x="2093912" y="6027738"/>
            <a:ext cx="157163" cy="10318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" name="Rectangle 281"/>
          <p:cNvSpPr>
            <a:spLocks noChangeArrowheads="1"/>
          </p:cNvSpPr>
          <p:nvPr/>
        </p:nvSpPr>
        <p:spPr bwMode="auto">
          <a:xfrm>
            <a:off x="2185986" y="6269037"/>
            <a:ext cx="33338" cy="82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" name="Rectangle 282"/>
          <p:cNvSpPr>
            <a:spLocks noChangeArrowheads="1"/>
          </p:cNvSpPr>
          <p:nvPr/>
        </p:nvSpPr>
        <p:spPr bwMode="auto">
          <a:xfrm>
            <a:off x="2116136" y="616902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9" name="Rectangle 283"/>
          <p:cNvSpPr>
            <a:spLocks noChangeArrowheads="1"/>
          </p:cNvSpPr>
          <p:nvPr/>
        </p:nvSpPr>
        <p:spPr bwMode="auto">
          <a:xfrm>
            <a:off x="2184400" y="6169024"/>
            <a:ext cx="33337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Rectangle 284"/>
          <p:cNvSpPr>
            <a:spLocks noChangeArrowheads="1"/>
          </p:cNvSpPr>
          <p:nvPr/>
        </p:nvSpPr>
        <p:spPr bwMode="auto">
          <a:xfrm>
            <a:off x="2119311" y="6270624"/>
            <a:ext cx="33338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Rectangle 285"/>
          <p:cNvSpPr>
            <a:spLocks noChangeArrowheads="1"/>
          </p:cNvSpPr>
          <p:nvPr/>
        </p:nvSpPr>
        <p:spPr bwMode="auto">
          <a:xfrm>
            <a:off x="2325686" y="6122988"/>
            <a:ext cx="1460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286"/>
          <p:cNvSpPr>
            <a:spLocks noChangeArrowheads="1"/>
          </p:cNvSpPr>
          <p:nvPr/>
        </p:nvSpPr>
        <p:spPr bwMode="auto">
          <a:xfrm>
            <a:off x="2300286" y="6000749"/>
            <a:ext cx="198438" cy="1222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Rectangle 287"/>
          <p:cNvSpPr>
            <a:spLocks noChangeArrowheads="1"/>
          </p:cNvSpPr>
          <p:nvPr/>
        </p:nvSpPr>
        <p:spPr bwMode="auto">
          <a:xfrm>
            <a:off x="2416175" y="6259513"/>
            <a:ext cx="33337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Rectangle 288"/>
          <p:cNvSpPr>
            <a:spLocks noChangeArrowheads="1"/>
          </p:cNvSpPr>
          <p:nvPr/>
        </p:nvSpPr>
        <p:spPr bwMode="auto">
          <a:xfrm>
            <a:off x="2346325" y="6161087"/>
            <a:ext cx="33337" cy="31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Rectangle 289"/>
          <p:cNvSpPr>
            <a:spLocks noChangeArrowheads="1"/>
          </p:cNvSpPr>
          <p:nvPr/>
        </p:nvSpPr>
        <p:spPr bwMode="auto">
          <a:xfrm>
            <a:off x="2414586" y="6161087"/>
            <a:ext cx="33338" cy="31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Rectangle 290"/>
          <p:cNvSpPr>
            <a:spLocks noChangeArrowheads="1"/>
          </p:cNvSpPr>
          <p:nvPr/>
        </p:nvSpPr>
        <p:spPr bwMode="auto">
          <a:xfrm>
            <a:off x="2349499" y="6261099"/>
            <a:ext cx="31750" cy="3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Rectangle 291"/>
          <p:cNvSpPr>
            <a:spLocks noChangeArrowheads="1"/>
          </p:cNvSpPr>
          <p:nvPr/>
        </p:nvSpPr>
        <p:spPr bwMode="auto">
          <a:xfrm>
            <a:off x="6827683" y="5973762"/>
            <a:ext cx="390525" cy="3603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Rectangle 292"/>
          <p:cNvSpPr>
            <a:spLocks noChangeArrowheads="1"/>
          </p:cNvSpPr>
          <p:nvPr/>
        </p:nvSpPr>
        <p:spPr bwMode="auto">
          <a:xfrm>
            <a:off x="6076794" y="5468937"/>
            <a:ext cx="636588" cy="279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Rectangle 293"/>
          <p:cNvSpPr>
            <a:spLocks noChangeArrowheads="1"/>
          </p:cNvSpPr>
          <p:nvPr/>
        </p:nvSpPr>
        <p:spPr bwMode="auto">
          <a:xfrm>
            <a:off x="6613370" y="6323012"/>
            <a:ext cx="212725" cy="1698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Rectangle 294"/>
          <p:cNvSpPr>
            <a:spLocks noChangeArrowheads="1"/>
          </p:cNvSpPr>
          <p:nvPr/>
        </p:nvSpPr>
        <p:spPr bwMode="auto">
          <a:xfrm>
            <a:off x="6235545" y="4405313"/>
            <a:ext cx="682625" cy="269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Rectangle 295"/>
          <p:cNvSpPr>
            <a:spLocks noChangeArrowheads="1"/>
          </p:cNvSpPr>
          <p:nvPr/>
        </p:nvSpPr>
        <p:spPr bwMode="auto">
          <a:xfrm>
            <a:off x="6581619" y="4168775"/>
            <a:ext cx="336550" cy="2825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Rectangle 296"/>
          <p:cNvSpPr>
            <a:spLocks noChangeArrowheads="1"/>
          </p:cNvSpPr>
          <p:nvPr/>
        </p:nvSpPr>
        <p:spPr bwMode="auto">
          <a:xfrm>
            <a:off x="6383183" y="3257550"/>
            <a:ext cx="763587" cy="3603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Rectangle 297"/>
          <p:cNvSpPr>
            <a:spLocks noChangeArrowheads="1"/>
          </p:cNvSpPr>
          <p:nvPr/>
        </p:nvSpPr>
        <p:spPr bwMode="auto">
          <a:xfrm>
            <a:off x="6381595" y="3121024"/>
            <a:ext cx="492125" cy="279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Rectangle 298"/>
          <p:cNvSpPr>
            <a:spLocks noChangeArrowheads="1"/>
          </p:cNvSpPr>
          <p:nvPr/>
        </p:nvSpPr>
        <p:spPr bwMode="auto">
          <a:xfrm>
            <a:off x="6297458" y="1604963"/>
            <a:ext cx="390525" cy="358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Rectangle 299"/>
          <p:cNvSpPr>
            <a:spLocks noChangeArrowheads="1"/>
          </p:cNvSpPr>
          <p:nvPr/>
        </p:nvSpPr>
        <p:spPr bwMode="auto">
          <a:xfrm>
            <a:off x="6113307" y="1411287"/>
            <a:ext cx="290512" cy="279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Rectangle 300"/>
          <p:cNvSpPr>
            <a:spLocks noChangeArrowheads="1"/>
          </p:cNvSpPr>
          <p:nvPr/>
        </p:nvSpPr>
        <p:spPr bwMode="auto">
          <a:xfrm>
            <a:off x="7648420" y="6134100"/>
            <a:ext cx="390525" cy="3603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Rectangle 301"/>
          <p:cNvSpPr>
            <a:spLocks noChangeArrowheads="1"/>
          </p:cNvSpPr>
          <p:nvPr/>
        </p:nvSpPr>
        <p:spPr bwMode="auto">
          <a:xfrm>
            <a:off x="7748433" y="5375275"/>
            <a:ext cx="390525" cy="3587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Rectangle 302"/>
          <p:cNvSpPr>
            <a:spLocks noChangeArrowheads="1"/>
          </p:cNvSpPr>
          <p:nvPr/>
        </p:nvSpPr>
        <p:spPr bwMode="auto">
          <a:xfrm>
            <a:off x="8045295" y="5192713"/>
            <a:ext cx="290513" cy="5365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Rectangle 303"/>
          <p:cNvSpPr>
            <a:spLocks noChangeArrowheads="1"/>
          </p:cNvSpPr>
          <p:nvPr/>
        </p:nvSpPr>
        <p:spPr bwMode="auto">
          <a:xfrm>
            <a:off x="7983382" y="6134100"/>
            <a:ext cx="425450" cy="1698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Rectangle 304"/>
          <p:cNvSpPr>
            <a:spLocks noChangeArrowheads="1"/>
          </p:cNvSpPr>
          <p:nvPr/>
        </p:nvSpPr>
        <p:spPr bwMode="auto">
          <a:xfrm>
            <a:off x="7781770" y="4414837"/>
            <a:ext cx="682625" cy="58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Rectangle 305"/>
          <p:cNvSpPr>
            <a:spLocks noChangeArrowheads="1"/>
          </p:cNvSpPr>
          <p:nvPr/>
        </p:nvSpPr>
        <p:spPr bwMode="auto">
          <a:xfrm>
            <a:off x="7718270" y="2214563"/>
            <a:ext cx="371475" cy="517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Rectangle 306"/>
          <p:cNvSpPr>
            <a:spLocks noChangeArrowheads="1"/>
          </p:cNvSpPr>
          <p:nvPr/>
        </p:nvSpPr>
        <p:spPr bwMode="auto">
          <a:xfrm>
            <a:off x="7662708" y="3068638"/>
            <a:ext cx="727075" cy="2809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3" name="Rectangle 307"/>
          <p:cNvSpPr>
            <a:spLocks noChangeArrowheads="1"/>
          </p:cNvSpPr>
          <p:nvPr/>
        </p:nvSpPr>
        <p:spPr bwMode="auto">
          <a:xfrm>
            <a:off x="8065933" y="2493963"/>
            <a:ext cx="269875" cy="2365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308"/>
          <p:cNvSpPr>
            <a:spLocks noChangeArrowheads="1"/>
          </p:cNvSpPr>
          <p:nvPr/>
        </p:nvSpPr>
        <p:spPr bwMode="auto">
          <a:xfrm>
            <a:off x="5497357" y="3846513"/>
            <a:ext cx="3378200" cy="225425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" name="Line 309"/>
          <p:cNvSpPr>
            <a:spLocks noChangeShapeType="1"/>
          </p:cNvSpPr>
          <p:nvPr/>
        </p:nvSpPr>
        <p:spPr bwMode="auto">
          <a:xfrm>
            <a:off x="5508470" y="3956050"/>
            <a:ext cx="3376613" cy="4763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6" name="Line 310"/>
          <p:cNvSpPr>
            <a:spLocks noChangeShapeType="1"/>
          </p:cNvSpPr>
          <p:nvPr/>
        </p:nvSpPr>
        <p:spPr bwMode="auto">
          <a:xfrm>
            <a:off x="7205507" y="2092324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" name="Rectangle 311"/>
          <p:cNvSpPr>
            <a:spLocks noChangeArrowheads="1"/>
          </p:cNvSpPr>
          <p:nvPr/>
        </p:nvSpPr>
        <p:spPr bwMode="auto">
          <a:xfrm>
            <a:off x="7297582" y="5062537"/>
            <a:ext cx="188912" cy="66516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" name="Line 312"/>
          <p:cNvSpPr>
            <a:spLocks noChangeShapeType="1"/>
          </p:cNvSpPr>
          <p:nvPr/>
        </p:nvSpPr>
        <p:spPr bwMode="auto">
          <a:xfrm>
            <a:off x="7270595" y="4084637"/>
            <a:ext cx="80963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" name="Rectangle 313"/>
          <p:cNvSpPr>
            <a:spLocks noChangeArrowheads="1"/>
          </p:cNvSpPr>
          <p:nvPr/>
        </p:nvSpPr>
        <p:spPr bwMode="auto">
          <a:xfrm>
            <a:off x="6049808" y="4049713"/>
            <a:ext cx="41275" cy="41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" name="Rectangle 314"/>
          <p:cNvSpPr>
            <a:spLocks noChangeArrowheads="1"/>
          </p:cNvSpPr>
          <p:nvPr/>
        </p:nvSpPr>
        <p:spPr bwMode="auto">
          <a:xfrm>
            <a:off x="6041870" y="3846512"/>
            <a:ext cx="41275" cy="42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" name="Rectangle 315"/>
          <p:cNvSpPr>
            <a:spLocks noChangeArrowheads="1"/>
          </p:cNvSpPr>
          <p:nvPr/>
        </p:nvSpPr>
        <p:spPr bwMode="auto">
          <a:xfrm>
            <a:off x="7010245" y="4052888"/>
            <a:ext cx="41275" cy="41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" name="Rectangle 316"/>
          <p:cNvSpPr>
            <a:spLocks noChangeArrowheads="1"/>
          </p:cNvSpPr>
          <p:nvPr/>
        </p:nvSpPr>
        <p:spPr bwMode="auto">
          <a:xfrm>
            <a:off x="7000720" y="3849687"/>
            <a:ext cx="41275" cy="42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" name="Line 317"/>
          <p:cNvSpPr>
            <a:spLocks noChangeShapeType="1"/>
          </p:cNvSpPr>
          <p:nvPr/>
        </p:nvSpPr>
        <p:spPr bwMode="auto">
          <a:xfrm>
            <a:off x="6064094" y="3873500"/>
            <a:ext cx="0" cy="180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" name="Line 318"/>
          <p:cNvSpPr>
            <a:spLocks noChangeShapeType="1"/>
          </p:cNvSpPr>
          <p:nvPr/>
        </p:nvSpPr>
        <p:spPr bwMode="auto">
          <a:xfrm>
            <a:off x="7021357" y="3876675"/>
            <a:ext cx="0" cy="174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" name="Rectangle 319"/>
          <p:cNvSpPr>
            <a:spLocks noChangeArrowheads="1"/>
          </p:cNvSpPr>
          <p:nvPr/>
        </p:nvSpPr>
        <p:spPr bwMode="auto">
          <a:xfrm>
            <a:off x="7959570" y="4049713"/>
            <a:ext cx="42863" cy="41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" name="Rectangle 320"/>
          <p:cNvSpPr>
            <a:spLocks noChangeArrowheads="1"/>
          </p:cNvSpPr>
          <p:nvPr/>
        </p:nvSpPr>
        <p:spPr bwMode="auto">
          <a:xfrm>
            <a:off x="7951633" y="3846512"/>
            <a:ext cx="41275" cy="42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" name="Line 321"/>
          <p:cNvSpPr>
            <a:spLocks noChangeShapeType="1"/>
          </p:cNvSpPr>
          <p:nvPr/>
        </p:nvSpPr>
        <p:spPr bwMode="auto">
          <a:xfrm>
            <a:off x="7972269" y="3873499"/>
            <a:ext cx="0" cy="179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" name="Line 322"/>
          <p:cNvSpPr>
            <a:spLocks noChangeShapeType="1"/>
          </p:cNvSpPr>
          <p:nvPr/>
        </p:nvSpPr>
        <p:spPr bwMode="auto">
          <a:xfrm flipH="1">
            <a:off x="7448394" y="4081462"/>
            <a:ext cx="52388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" name="Line 323"/>
          <p:cNvSpPr>
            <a:spLocks noChangeShapeType="1"/>
          </p:cNvSpPr>
          <p:nvPr/>
        </p:nvSpPr>
        <p:spPr bwMode="auto">
          <a:xfrm flipV="1">
            <a:off x="7453157" y="2890837"/>
            <a:ext cx="1141412" cy="238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" name="Line 324"/>
          <p:cNvSpPr>
            <a:spLocks noChangeShapeType="1"/>
          </p:cNvSpPr>
          <p:nvPr/>
        </p:nvSpPr>
        <p:spPr bwMode="auto">
          <a:xfrm flipV="1">
            <a:off x="8588219" y="2357437"/>
            <a:ext cx="293688" cy="546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" name="AutoShape 325"/>
          <p:cNvSpPr>
            <a:spLocks noChangeArrowheads="1"/>
          </p:cNvSpPr>
          <p:nvPr/>
        </p:nvSpPr>
        <p:spPr bwMode="auto">
          <a:xfrm rot="5400000">
            <a:off x="7422201" y="2880519"/>
            <a:ext cx="66675" cy="74612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" name="Text Box 326"/>
          <p:cNvSpPr txBox="1">
            <a:spLocks noChangeArrowheads="1"/>
          </p:cNvSpPr>
          <p:nvPr/>
        </p:nvSpPr>
        <p:spPr bwMode="auto">
          <a:xfrm>
            <a:off x="950912" y="3170238"/>
            <a:ext cx="549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Fill</a:t>
            </a:r>
          </a:p>
        </p:txBody>
      </p:sp>
      <p:sp>
        <p:nvSpPr>
          <p:cNvPr id="333" name="Text Box 327"/>
          <p:cNvSpPr txBox="1">
            <a:spLocks noChangeArrowheads="1"/>
          </p:cNvSpPr>
          <p:nvPr/>
        </p:nvSpPr>
        <p:spPr bwMode="auto">
          <a:xfrm>
            <a:off x="2992437" y="4317999"/>
            <a:ext cx="1960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Retaining Wall</a:t>
            </a:r>
          </a:p>
        </p:txBody>
      </p:sp>
      <p:sp>
        <p:nvSpPr>
          <p:cNvPr id="334" name="Text Box 328"/>
          <p:cNvSpPr txBox="1">
            <a:spLocks noChangeArrowheads="1"/>
          </p:cNvSpPr>
          <p:nvPr/>
        </p:nvSpPr>
        <p:spPr bwMode="auto">
          <a:xfrm>
            <a:off x="1047750" y="5351462"/>
            <a:ext cx="103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Concrete Liner</a:t>
            </a:r>
          </a:p>
        </p:txBody>
      </p:sp>
      <p:sp>
        <p:nvSpPr>
          <p:cNvPr id="335" name="Text Box 329"/>
          <p:cNvSpPr txBox="1">
            <a:spLocks noChangeArrowheads="1"/>
          </p:cNvSpPr>
          <p:nvPr/>
        </p:nvSpPr>
        <p:spPr bwMode="auto">
          <a:xfrm>
            <a:off x="1141411" y="6457950"/>
            <a:ext cx="11636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Culvert</a:t>
            </a:r>
          </a:p>
        </p:txBody>
      </p:sp>
      <p:sp>
        <p:nvSpPr>
          <p:cNvPr id="336" name="Text Box 330"/>
          <p:cNvSpPr txBox="1">
            <a:spLocks noChangeArrowheads="1"/>
          </p:cNvSpPr>
          <p:nvPr/>
        </p:nvSpPr>
        <p:spPr bwMode="auto">
          <a:xfrm>
            <a:off x="915987" y="4251324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Direct Discharges</a:t>
            </a:r>
          </a:p>
        </p:txBody>
      </p:sp>
      <p:sp>
        <p:nvSpPr>
          <p:cNvPr id="337" name="Text Box 331"/>
          <p:cNvSpPr txBox="1">
            <a:spLocks noChangeArrowheads="1"/>
          </p:cNvSpPr>
          <p:nvPr/>
        </p:nvSpPr>
        <p:spPr bwMode="auto">
          <a:xfrm>
            <a:off x="8204045" y="3462337"/>
            <a:ext cx="10636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Small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Bridge</a:t>
            </a:r>
          </a:p>
        </p:txBody>
      </p:sp>
      <p:sp>
        <p:nvSpPr>
          <p:cNvPr id="338" name="Text Box 332"/>
          <p:cNvSpPr txBox="1">
            <a:spLocks noChangeArrowheads="1"/>
          </p:cNvSpPr>
          <p:nvPr/>
        </p:nvSpPr>
        <p:spPr bwMode="auto">
          <a:xfrm>
            <a:off x="6022820" y="5780088"/>
            <a:ext cx="10636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Culvert</a:t>
            </a:r>
          </a:p>
        </p:txBody>
      </p:sp>
      <p:sp>
        <p:nvSpPr>
          <p:cNvPr id="339" name="Text Box 333"/>
          <p:cNvSpPr txBox="1">
            <a:spLocks noChangeArrowheads="1"/>
          </p:cNvSpPr>
          <p:nvPr/>
        </p:nvSpPr>
        <p:spPr bwMode="auto">
          <a:xfrm>
            <a:off x="7759545" y="1116012"/>
            <a:ext cx="1033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Dam w/ Diversion</a:t>
            </a:r>
          </a:p>
        </p:txBody>
      </p:sp>
      <p:sp>
        <p:nvSpPr>
          <p:cNvPr id="340" name="Line 334"/>
          <p:cNvSpPr>
            <a:spLocks noChangeShapeType="1"/>
          </p:cNvSpPr>
          <p:nvPr/>
        </p:nvSpPr>
        <p:spPr bwMode="auto">
          <a:xfrm flipH="1" flipV="1">
            <a:off x="6761008" y="1106487"/>
            <a:ext cx="547687" cy="969962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1" name="Text Box 335"/>
          <p:cNvSpPr txBox="1">
            <a:spLocks noChangeArrowheads="1"/>
          </p:cNvSpPr>
          <p:nvPr/>
        </p:nvSpPr>
        <p:spPr bwMode="auto">
          <a:xfrm>
            <a:off x="5624358" y="1914525"/>
            <a:ext cx="1062037" cy="6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Original Stream Channel</a:t>
            </a:r>
          </a:p>
        </p:txBody>
      </p:sp>
      <p:sp>
        <p:nvSpPr>
          <p:cNvPr id="342" name="Text Box 336"/>
          <p:cNvSpPr txBox="1">
            <a:spLocks noChangeArrowheads="1"/>
          </p:cNvSpPr>
          <p:nvPr/>
        </p:nvSpPr>
        <p:spPr bwMode="auto">
          <a:xfrm>
            <a:off x="5483069" y="4713287"/>
            <a:ext cx="1879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Channelized Stream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Realign Channel, Reduce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Habitat Size &amp; Value</a:t>
            </a:r>
          </a:p>
        </p:txBody>
      </p:sp>
      <p:sp>
        <p:nvSpPr>
          <p:cNvPr id="343" name="Line 337"/>
          <p:cNvSpPr>
            <a:spLocks noChangeShapeType="1"/>
          </p:cNvSpPr>
          <p:nvPr/>
        </p:nvSpPr>
        <p:spPr bwMode="auto">
          <a:xfrm>
            <a:off x="6197445" y="2222500"/>
            <a:ext cx="536575" cy="206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4" name="Line 338"/>
          <p:cNvSpPr>
            <a:spLocks noChangeShapeType="1"/>
          </p:cNvSpPr>
          <p:nvPr/>
        </p:nvSpPr>
        <p:spPr bwMode="auto">
          <a:xfrm flipH="1">
            <a:off x="7478557" y="3602037"/>
            <a:ext cx="768350" cy="214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" name="Line 339"/>
          <p:cNvSpPr>
            <a:spLocks noChangeShapeType="1"/>
          </p:cNvSpPr>
          <p:nvPr/>
        </p:nvSpPr>
        <p:spPr bwMode="auto">
          <a:xfrm flipV="1">
            <a:off x="6599082" y="5321300"/>
            <a:ext cx="806450" cy="563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" name="Line 340"/>
          <p:cNvSpPr>
            <a:spLocks noChangeShapeType="1"/>
          </p:cNvSpPr>
          <p:nvPr/>
        </p:nvSpPr>
        <p:spPr bwMode="auto">
          <a:xfrm flipV="1">
            <a:off x="6810219" y="4822824"/>
            <a:ext cx="5667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7" name="Line 341"/>
          <p:cNvSpPr>
            <a:spLocks noChangeShapeType="1"/>
          </p:cNvSpPr>
          <p:nvPr/>
        </p:nvSpPr>
        <p:spPr bwMode="auto">
          <a:xfrm flipH="1">
            <a:off x="7405532" y="1316038"/>
            <a:ext cx="379412" cy="765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" name="Line 342"/>
          <p:cNvSpPr>
            <a:spLocks noChangeShapeType="1"/>
          </p:cNvSpPr>
          <p:nvPr/>
        </p:nvSpPr>
        <p:spPr bwMode="auto">
          <a:xfrm flipV="1">
            <a:off x="1316036" y="3000375"/>
            <a:ext cx="312738" cy="2587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" name="Line 343"/>
          <p:cNvSpPr>
            <a:spLocks noChangeShapeType="1"/>
          </p:cNvSpPr>
          <p:nvPr/>
        </p:nvSpPr>
        <p:spPr bwMode="auto">
          <a:xfrm flipV="1">
            <a:off x="1516061" y="4156074"/>
            <a:ext cx="338138" cy="268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0" name="Line 344"/>
          <p:cNvSpPr>
            <a:spLocks noChangeShapeType="1"/>
          </p:cNvSpPr>
          <p:nvPr/>
        </p:nvSpPr>
        <p:spPr bwMode="auto">
          <a:xfrm flipH="1" flipV="1">
            <a:off x="2535237" y="4076699"/>
            <a:ext cx="493713" cy="3492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" name="Line 345"/>
          <p:cNvSpPr>
            <a:spLocks noChangeShapeType="1"/>
          </p:cNvSpPr>
          <p:nvPr/>
        </p:nvSpPr>
        <p:spPr bwMode="auto">
          <a:xfrm flipV="1">
            <a:off x="1706562" y="5381624"/>
            <a:ext cx="582613" cy="101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2" name="Line 346"/>
          <p:cNvSpPr>
            <a:spLocks noChangeShapeType="1"/>
          </p:cNvSpPr>
          <p:nvPr/>
        </p:nvSpPr>
        <p:spPr bwMode="auto">
          <a:xfrm>
            <a:off x="1798636" y="6603999"/>
            <a:ext cx="446088" cy="12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" name="Text Box 347"/>
          <p:cNvSpPr txBox="1">
            <a:spLocks noChangeArrowheads="1"/>
          </p:cNvSpPr>
          <p:nvPr/>
        </p:nvSpPr>
        <p:spPr bwMode="auto">
          <a:xfrm>
            <a:off x="966786" y="1887537"/>
            <a:ext cx="871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Wildlife Corridor</a:t>
            </a:r>
          </a:p>
        </p:txBody>
      </p:sp>
      <p:sp>
        <p:nvSpPr>
          <p:cNvPr id="354" name="Text Box 348"/>
          <p:cNvSpPr txBox="1">
            <a:spLocks noChangeArrowheads="1"/>
          </p:cNvSpPr>
          <p:nvPr/>
        </p:nvSpPr>
        <p:spPr bwMode="auto">
          <a:xfrm>
            <a:off x="3911599" y="1581150"/>
            <a:ext cx="1039812" cy="4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Filters Runoff &amp; Sediment</a:t>
            </a:r>
          </a:p>
        </p:txBody>
      </p:sp>
      <p:sp>
        <p:nvSpPr>
          <p:cNvPr id="355" name="Line 349"/>
          <p:cNvSpPr>
            <a:spLocks noChangeShapeType="1"/>
          </p:cNvSpPr>
          <p:nvPr/>
        </p:nvSpPr>
        <p:spPr bwMode="auto">
          <a:xfrm flipV="1">
            <a:off x="857250" y="1627188"/>
            <a:ext cx="357187" cy="3381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" name="Line 350"/>
          <p:cNvSpPr>
            <a:spLocks noChangeShapeType="1"/>
          </p:cNvSpPr>
          <p:nvPr/>
        </p:nvSpPr>
        <p:spPr bwMode="auto">
          <a:xfrm flipH="1" flipV="1">
            <a:off x="2713037" y="1930399"/>
            <a:ext cx="315913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" name="Line 351"/>
          <p:cNvSpPr>
            <a:spLocks noChangeShapeType="1"/>
          </p:cNvSpPr>
          <p:nvPr/>
        </p:nvSpPr>
        <p:spPr bwMode="auto">
          <a:xfrm flipV="1">
            <a:off x="857249" y="1954212"/>
            <a:ext cx="144462" cy="11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" name="Text Box 352"/>
          <p:cNvSpPr txBox="1">
            <a:spLocks noChangeArrowheads="1"/>
          </p:cNvSpPr>
          <p:nvPr/>
        </p:nvSpPr>
        <p:spPr bwMode="auto">
          <a:xfrm>
            <a:off x="2028824" y="1092199"/>
            <a:ext cx="8874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7" rIns="91434" bIns="45717">
            <a:spAutoFit/>
          </a:bodyPr>
          <a:lstStyle/>
          <a:p>
            <a:pPr eaLnBrk="0" hangingPunct="0"/>
            <a:r>
              <a:rPr lang="en-US" altLang="en-US" sz="1200" b="1" dirty="0">
                <a:solidFill>
                  <a:schemeClr val="bg1"/>
                </a:solidFill>
              </a:rPr>
              <a:t>Floodplain</a:t>
            </a:r>
          </a:p>
        </p:txBody>
      </p:sp>
      <p:sp>
        <p:nvSpPr>
          <p:cNvPr id="359" name="Line 353"/>
          <p:cNvSpPr>
            <a:spLocks noChangeShapeType="1"/>
          </p:cNvSpPr>
          <p:nvPr/>
        </p:nvSpPr>
        <p:spPr bwMode="auto">
          <a:xfrm flipV="1">
            <a:off x="1462086" y="1220788"/>
            <a:ext cx="0" cy="427037"/>
          </a:xfrm>
          <a:prstGeom prst="line">
            <a:avLst/>
          </a:prstGeom>
          <a:noFill/>
          <a:ln w="9525">
            <a:solidFill>
              <a:schemeClr val="accent3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" name="Line 354"/>
          <p:cNvSpPr>
            <a:spLocks noChangeShapeType="1"/>
          </p:cNvSpPr>
          <p:nvPr/>
        </p:nvSpPr>
        <p:spPr bwMode="auto">
          <a:xfrm flipV="1">
            <a:off x="3413124" y="1235074"/>
            <a:ext cx="0" cy="427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" name="Freeform 355"/>
          <p:cNvSpPr>
            <a:spLocks/>
          </p:cNvSpPr>
          <p:nvPr/>
        </p:nvSpPr>
        <p:spPr bwMode="auto">
          <a:xfrm>
            <a:off x="6497482" y="1327150"/>
            <a:ext cx="1593850" cy="4906963"/>
          </a:xfrm>
          <a:custGeom>
            <a:avLst/>
            <a:gdLst>
              <a:gd name="T0" fmla="*/ 559 w 1110"/>
              <a:gd name="T1" fmla="*/ 0 h 3398"/>
              <a:gd name="T2" fmla="*/ 481 w 1110"/>
              <a:gd name="T3" fmla="*/ 351 h 3398"/>
              <a:gd name="T4" fmla="*/ 138 w 1110"/>
              <a:gd name="T5" fmla="*/ 686 h 3398"/>
              <a:gd name="T6" fmla="*/ 21 w 1110"/>
              <a:gd name="T7" fmla="*/ 982 h 3398"/>
              <a:gd name="T8" fmla="*/ 263 w 1110"/>
              <a:gd name="T9" fmla="*/ 1208 h 3398"/>
              <a:gd name="T10" fmla="*/ 582 w 1110"/>
              <a:gd name="T11" fmla="*/ 1395 h 3398"/>
              <a:gd name="T12" fmla="*/ 987 w 1110"/>
              <a:gd name="T13" fmla="*/ 1590 h 3398"/>
              <a:gd name="T14" fmla="*/ 1104 w 1110"/>
              <a:gd name="T15" fmla="*/ 1855 h 3398"/>
              <a:gd name="T16" fmla="*/ 1026 w 1110"/>
              <a:gd name="T17" fmla="*/ 2120 h 3398"/>
              <a:gd name="T18" fmla="*/ 754 w 1110"/>
              <a:gd name="T19" fmla="*/ 2322 h 3398"/>
              <a:gd name="T20" fmla="*/ 372 w 1110"/>
              <a:gd name="T21" fmla="*/ 2525 h 3398"/>
              <a:gd name="T22" fmla="*/ 154 w 1110"/>
              <a:gd name="T23" fmla="*/ 2805 h 3398"/>
              <a:gd name="T24" fmla="*/ 325 w 1110"/>
              <a:gd name="T25" fmla="*/ 3039 h 3398"/>
              <a:gd name="T26" fmla="*/ 497 w 1110"/>
              <a:gd name="T27" fmla="*/ 3226 h 3398"/>
              <a:gd name="T28" fmla="*/ 582 w 1110"/>
              <a:gd name="T29" fmla="*/ 3398 h 3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10" h="3398">
                <a:moveTo>
                  <a:pt x="559" y="0"/>
                </a:moveTo>
                <a:cubicBezTo>
                  <a:pt x="555" y="118"/>
                  <a:pt x="551" y="237"/>
                  <a:pt x="481" y="351"/>
                </a:cubicBezTo>
                <a:cubicBezTo>
                  <a:pt x="411" y="465"/>
                  <a:pt x="215" y="581"/>
                  <a:pt x="138" y="686"/>
                </a:cubicBezTo>
                <a:cubicBezTo>
                  <a:pt x="61" y="791"/>
                  <a:pt x="0" y="895"/>
                  <a:pt x="21" y="982"/>
                </a:cubicBezTo>
                <a:cubicBezTo>
                  <a:pt x="42" y="1069"/>
                  <a:pt x="169" y="1139"/>
                  <a:pt x="263" y="1208"/>
                </a:cubicBezTo>
                <a:cubicBezTo>
                  <a:pt x="357" y="1277"/>
                  <a:pt x="462" y="1331"/>
                  <a:pt x="582" y="1395"/>
                </a:cubicBezTo>
                <a:cubicBezTo>
                  <a:pt x="702" y="1459"/>
                  <a:pt x="900" y="1513"/>
                  <a:pt x="987" y="1590"/>
                </a:cubicBezTo>
                <a:cubicBezTo>
                  <a:pt x="1074" y="1667"/>
                  <a:pt x="1098" y="1767"/>
                  <a:pt x="1104" y="1855"/>
                </a:cubicBezTo>
                <a:cubicBezTo>
                  <a:pt x="1110" y="1943"/>
                  <a:pt x="1084" y="2042"/>
                  <a:pt x="1026" y="2120"/>
                </a:cubicBezTo>
                <a:cubicBezTo>
                  <a:pt x="968" y="2198"/>
                  <a:pt x="863" y="2255"/>
                  <a:pt x="754" y="2322"/>
                </a:cubicBezTo>
                <a:cubicBezTo>
                  <a:pt x="645" y="2389"/>
                  <a:pt x="472" y="2445"/>
                  <a:pt x="372" y="2525"/>
                </a:cubicBezTo>
                <a:cubicBezTo>
                  <a:pt x="272" y="2605"/>
                  <a:pt x="162" y="2719"/>
                  <a:pt x="154" y="2805"/>
                </a:cubicBezTo>
                <a:cubicBezTo>
                  <a:pt x="146" y="2891"/>
                  <a:pt x="268" y="2969"/>
                  <a:pt x="325" y="3039"/>
                </a:cubicBezTo>
                <a:cubicBezTo>
                  <a:pt x="382" y="3109"/>
                  <a:pt x="454" y="3166"/>
                  <a:pt x="497" y="3226"/>
                </a:cubicBezTo>
                <a:cubicBezTo>
                  <a:pt x="540" y="3286"/>
                  <a:pt x="568" y="3371"/>
                  <a:pt x="582" y="3398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2" name="Freeform 356"/>
          <p:cNvSpPr>
            <a:spLocks/>
          </p:cNvSpPr>
          <p:nvPr/>
        </p:nvSpPr>
        <p:spPr bwMode="auto">
          <a:xfrm>
            <a:off x="6668932" y="1327150"/>
            <a:ext cx="1593850" cy="4906963"/>
          </a:xfrm>
          <a:custGeom>
            <a:avLst/>
            <a:gdLst>
              <a:gd name="T0" fmla="*/ 559 w 1110"/>
              <a:gd name="T1" fmla="*/ 0 h 3398"/>
              <a:gd name="T2" fmla="*/ 481 w 1110"/>
              <a:gd name="T3" fmla="*/ 351 h 3398"/>
              <a:gd name="T4" fmla="*/ 138 w 1110"/>
              <a:gd name="T5" fmla="*/ 686 h 3398"/>
              <a:gd name="T6" fmla="*/ 21 w 1110"/>
              <a:gd name="T7" fmla="*/ 982 h 3398"/>
              <a:gd name="T8" fmla="*/ 263 w 1110"/>
              <a:gd name="T9" fmla="*/ 1208 h 3398"/>
              <a:gd name="T10" fmla="*/ 582 w 1110"/>
              <a:gd name="T11" fmla="*/ 1395 h 3398"/>
              <a:gd name="T12" fmla="*/ 987 w 1110"/>
              <a:gd name="T13" fmla="*/ 1590 h 3398"/>
              <a:gd name="T14" fmla="*/ 1104 w 1110"/>
              <a:gd name="T15" fmla="*/ 1855 h 3398"/>
              <a:gd name="T16" fmla="*/ 1026 w 1110"/>
              <a:gd name="T17" fmla="*/ 2120 h 3398"/>
              <a:gd name="T18" fmla="*/ 754 w 1110"/>
              <a:gd name="T19" fmla="*/ 2322 h 3398"/>
              <a:gd name="T20" fmla="*/ 372 w 1110"/>
              <a:gd name="T21" fmla="*/ 2525 h 3398"/>
              <a:gd name="T22" fmla="*/ 154 w 1110"/>
              <a:gd name="T23" fmla="*/ 2805 h 3398"/>
              <a:gd name="T24" fmla="*/ 325 w 1110"/>
              <a:gd name="T25" fmla="*/ 3039 h 3398"/>
              <a:gd name="T26" fmla="*/ 497 w 1110"/>
              <a:gd name="T27" fmla="*/ 3226 h 3398"/>
              <a:gd name="T28" fmla="*/ 582 w 1110"/>
              <a:gd name="T29" fmla="*/ 3398 h 3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10" h="3398">
                <a:moveTo>
                  <a:pt x="559" y="0"/>
                </a:moveTo>
                <a:cubicBezTo>
                  <a:pt x="555" y="118"/>
                  <a:pt x="551" y="237"/>
                  <a:pt x="481" y="351"/>
                </a:cubicBezTo>
                <a:cubicBezTo>
                  <a:pt x="411" y="465"/>
                  <a:pt x="215" y="581"/>
                  <a:pt x="138" y="686"/>
                </a:cubicBezTo>
                <a:cubicBezTo>
                  <a:pt x="61" y="791"/>
                  <a:pt x="0" y="895"/>
                  <a:pt x="21" y="982"/>
                </a:cubicBezTo>
                <a:cubicBezTo>
                  <a:pt x="42" y="1069"/>
                  <a:pt x="169" y="1139"/>
                  <a:pt x="263" y="1208"/>
                </a:cubicBezTo>
                <a:cubicBezTo>
                  <a:pt x="357" y="1277"/>
                  <a:pt x="462" y="1331"/>
                  <a:pt x="582" y="1395"/>
                </a:cubicBezTo>
                <a:cubicBezTo>
                  <a:pt x="702" y="1459"/>
                  <a:pt x="900" y="1513"/>
                  <a:pt x="987" y="1590"/>
                </a:cubicBezTo>
                <a:cubicBezTo>
                  <a:pt x="1074" y="1667"/>
                  <a:pt x="1098" y="1767"/>
                  <a:pt x="1104" y="1855"/>
                </a:cubicBezTo>
                <a:cubicBezTo>
                  <a:pt x="1110" y="1943"/>
                  <a:pt x="1084" y="2042"/>
                  <a:pt x="1026" y="2120"/>
                </a:cubicBezTo>
                <a:cubicBezTo>
                  <a:pt x="968" y="2198"/>
                  <a:pt x="863" y="2255"/>
                  <a:pt x="754" y="2322"/>
                </a:cubicBezTo>
                <a:cubicBezTo>
                  <a:pt x="645" y="2389"/>
                  <a:pt x="472" y="2445"/>
                  <a:pt x="372" y="2525"/>
                </a:cubicBezTo>
                <a:cubicBezTo>
                  <a:pt x="272" y="2605"/>
                  <a:pt x="162" y="2719"/>
                  <a:pt x="154" y="2805"/>
                </a:cubicBezTo>
                <a:cubicBezTo>
                  <a:pt x="146" y="2891"/>
                  <a:pt x="268" y="2969"/>
                  <a:pt x="325" y="3039"/>
                </a:cubicBezTo>
                <a:cubicBezTo>
                  <a:pt x="382" y="3109"/>
                  <a:pt x="454" y="3166"/>
                  <a:pt x="497" y="3226"/>
                </a:cubicBezTo>
                <a:cubicBezTo>
                  <a:pt x="540" y="3286"/>
                  <a:pt x="568" y="3371"/>
                  <a:pt x="582" y="3398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3" name="Text Box 357"/>
          <p:cNvSpPr txBox="1">
            <a:spLocks noChangeArrowheads="1"/>
          </p:cNvSpPr>
          <p:nvPr/>
        </p:nvSpPr>
        <p:spPr bwMode="auto">
          <a:xfrm>
            <a:off x="2633662" y="2084387"/>
            <a:ext cx="1577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Source of Organic Material &amp; Shade</a:t>
            </a:r>
          </a:p>
        </p:txBody>
      </p:sp>
      <p:sp>
        <p:nvSpPr>
          <p:cNvPr id="364" name="Line 358"/>
          <p:cNvSpPr>
            <a:spLocks noChangeShapeType="1"/>
          </p:cNvSpPr>
          <p:nvPr/>
        </p:nvSpPr>
        <p:spPr bwMode="auto">
          <a:xfrm flipH="1">
            <a:off x="3333749" y="1787525"/>
            <a:ext cx="538162" cy="476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5" name="Line 359"/>
          <p:cNvSpPr>
            <a:spLocks noChangeShapeType="1"/>
          </p:cNvSpPr>
          <p:nvPr/>
        </p:nvSpPr>
        <p:spPr bwMode="auto">
          <a:xfrm flipH="1">
            <a:off x="1457324" y="1265237"/>
            <a:ext cx="4699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6" name="Line 360"/>
          <p:cNvSpPr>
            <a:spLocks noChangeShapeType="1"/>
          </p:cNvSpPr>
          <p:nvPr/>
        </p:nvSpPr>
        <p:spPr bwMode="auto">
          <a:xfrm flipV="1">
            <a:off x="2832099" y="1276350"/>
            <a:ext cx="582612" cy="111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" name="Text Box 361"/>
          <p:cNvSpPr txBox="1">
            <a:spLocks noChangeArrowheads="1"/>
          </p:cNvSpPr>
          <p:nvPr/>
        </p:nvSpPr>
        <p:spPr bwMode="auto">
          <a:xfrm>
            <a:off x="5522758" y="4095749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Piped Drainage</a:t>
            </a:r>
          </a:p>
        </p:txBody>
      </p:sp>
      <p:sp>
        <p:nvSpPr>
          <p:cNvPr id="368" name="Text Box 362"/>
          <p:cNvSpPr txBox="1">
            <a:spLocks noChangeArrowheads="1"/>
          </p:cNvSpPr>
          <p:nvPr/>
        </p:nvSpPr>
        <p:spPr bwMode="auto">
          <a:xfrm>
            <a:off x="7827807" y="1724024"/>
            <a:ext cx="1255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Culverted Tributaries</a:t>
            </a:r>
          </a:p>
        </p:txBody>
      </p:sp>
      <p:sp>
        <p:nvSpPr>
          <p:cNvPr id="369" name="Line 363"/>
          <p:cNvSpPr>
            <a:spLocks noChangeShapeType="1"/>
          </p:cNvSpPr>
          <p:nvPr/>
        </p:nvSpPr>
        <p:spPr bwMode="auto">
          <a:xfrm>
            <a:off x="8570757" y="1933574"/>
            <a:ext cx="222250" cy="541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0" name="Freeform 364" descr="Divot"/>
          <p:cNvSpPr>
            <a:spLocks/>
          </p:cNvSpPr>
          <p:nvPr/>
        </p:nvSpPr>
        <p:spPr bwMode="auto">
          <a:xfrm>
            <a:off x="6703857" y="2082799"/>
            <a:ext cx="476250" cy="1074738"/>
          </a:xfrm>
          <a:custGeom>
            <a:avLst/>
            <a:gdLst>
              <a:gd name="T0" fmla="*/ 600 w 664"/>
              <a:gd name="T1" fmla="*/ 0 h 1488"/>
              <a:gd name="T2" fmla="*/ 528 w 664"/>
              <a:gd name="T3" fmla="*/ 144 h 1488"/>
              <a:gd name="T4" fmla="*/ 488 w 664"/>
              <a:gd name="T5" fmla="*/ 312 h 1488"/>
              <a:gd name="T6" fmla="*/ 432 w 664"/>
              <a:gd name="T7" fmla="*/ 600 h 1488"/>
              <a:gd name="T8" fmla="*/ 432 w 664"/>
              <a:gd name="T9" fmla="*/ 832 h 1488"/>
              <a:gd name="T10" fmla="*/ 480 w 664"/>
              <a:gd name="T11" fmla="*/ 1000 h 1488"/>
              <a:gd name="T12" fmla="*/ 544 w 664"/>
              <a:gd name="T13" fmla="*/ 1160 h 1488"/>
              <a:gd name="T14" fmla="*/ 616 w 664"/>
              <a:gd name="T15" fmla="*/ 1352 h 1488"/>
              <a:gd name="T16" fmla="*/ 664 w 664"/>
              <a:gd name="T17" fmla="*/ 1488 h 1488"/>
              <a:gd name="T18" fmla="*/ 368 w 664"/>
              <a:gd name="T19" fmla="*/ 1272 h 1488"/>
              <a:gd name="T20" fmla="*/ 144 w 664"/>
              <a:gd name="T21" fmla="*/ 1120 h 1488"/>
              <a:gd name="T22" fmla="*/ 40 w 664"/>
              <a:gd name="T23" fmla="*/ 984 h 1488"/>
              <a:gd name="T24" fmla="*/ 0 w 664"/>
              <a:gd name="T25" fmla="*/ 848 h 1488"/>
              <a:gd name="T26" fmla="*/ 40 w 664"/>
              <a:gd name="T27" fmla="*/ 704 h 1488"/>
              <a:gd name="T28" fmla="*/ 112 w 664"/>
              <a:gd name="T29" fmla="*/ 528 h 1488"/>
              <a:gd name="T30" fmla="*/ 240 w 664"/>
              <a:gd name="T31" fmla="*/ 344 h 1488"/>
              <a:gd name="T32" fmla="*/ 360 w 664"/>
              <a:gd name="T33" fmla="*/ 192 h 1488"/>
              <a:gd name="T34" fmla="*/ 504 w 664"/>
              <a:gd name="T35" fmla="*/ 72 h 1488"/>
              <a:gd name="T36" fmla="*/ 600 w 664"/>
              <a:gd name="T37" fmla="*/ 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64" h="1488">
                <a:moveTo>
                  <a:pt x="600" y="0"/>
                </a:moveTo>
                <a:lnTo>
                  <a:pt x="528" y="144"/>
                </a:lnTo>
                <a:lnTo>
                  <a:pt x="488" y="312"/>
                </a:lnTo>
                <a:lnTo>
                  <a:pt x="432" y="600"/>
                </a:lnTo>
                <a:lnTo>
                  <a:pt x="432" y="832"/>
                </a:lnTo>
                <a:lnTo>
                  <a:pt x="480" y="1000"/>
                </a:lnTo>
                <a:lnTo>
                  <a:pt x="544" y="1160"/>
                </a:lnTo>
                <a:lnTo>
                  <a:pt x="616" y="1352"/>
                </a:lnTo>
                <a:lnTo>
                  <a:pt x="664" y="1488"/>
                </a:lnTo>
                <a:lnTo>
                  <a:pt x="368" y="1272"/>
                </a:lnTo>
                <a:lnTo>
                  <a:pt x="144" y="1120"/>
                </a:lnTo>
                <a:lnTo>
                  <a:pt x="40" y="984"/>
                </a:lnTo>
                <a:lnTo>
                  <a:pt x="0" y="848"/>
                </a:lnTo>
                <a:lnTo>
                  <a:pt x="40" y="704"/>
                </a:lnTo>
                <a:lnTo>
                  <a:pt x="112" y="528"/>
                </a:lnTo>
                <a:lnTo>
                  <a:pt x="240" y="344"/>
                </a:lnTo>
                <a:lnTo>
                  <a:pt x="360" y="192"/>
                </a:lnTo>
                <a:lnTo>
                  <a:pt x="504" y="72"/>
                </a:lnTo>
                <a:lnTo>
                  <a:pt x="600" y="0"/>
                </a:lnTo>
                <a:close/>
              </a:path>
            </a:pathLst>
          </a:custGeom>
          <a:pattFill prst="divot">
            <a:fgClr>
              <a:srgbClr val="000000"/>
            </a:fgClr>
            <a:bgClr>
              <a:srgbClr val="339966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1" name="Text Box 365"/>
          <p:cNvSpPr txBox="1">
            <a:spLocks noChangeArrowheads="1"/>
          </p:cNvSpPr>
          <p:nvPr/>
        </p:nvSpPr>
        <p:spPr bwMode="auto">
          <a:xfrm>
            <a:off x="5448144" y="2700338"/>
            <a:ext cx="1384300" cy="4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Filled Wetland &amp; Natural Floodplain</a:t>
            </a:r>
          </a:p>
        </p:txBody>
      </p:sp>
      <p:sp>
        <p:nvSpPr>
          <p:cNvPr id="372" name="Line 366"/>
          <p:cNvSpPr>
            <a:spLocks noChangeShapeType="1"/>
          </p:cNvSpPr>
          <p:nvPr/>
        </p:nvSpPr>
        <p:spPr bwMode="auto">
          <a:xfrm flipV="1">
            <a:off x="6532408" y="2643187"/>
            <a:ext cx="339725" cy="2206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3" name="Text Box 367"/>
          <p:cNvSpPr txBox="1">
            <a:spLocks noChangeArrowheads="1"/>
          </p:cNvSpPr>
          <p:nvPr/>
        </p:nvSpPr>
        <p:spPr bwMode="auto">
          <a:xfrm>
            <a:off x="8231033" y="4100512"/>
            <a:ext cx="10620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Lined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>
                <a:solidFill>
                  <a:srgbClr val="000000"/>
                </a:solidFill>
              </a:rPr>
              <a:t>Channel</a:t>
            </a:r>
          </a:p>
        </p:txBody>
      </p:sp>
      <p:sp>
        <p:nvSpPr>
          <p:cNvPr id="374" name="Line 368"/>
          <p:cNvSpPr>
            <a:spLocks noChangeShapeType="1"/>
          </p:cNvSpPr>
          <p:nvPr/>
        </p:nvSpPr>
        <p:spPr bwMode="auto">
          <a:xfrm flipH="1">
            <a:off x="7476970" y="3713163"/>
            <a:ext cx="68263" cy="777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5" name="Line 369"/>
          <p:cNvSpPr>
            <a:spLocks noChangeShapeType="1"/>
          </p:cNvSpPr>
          <p:nvPr/>
        </p:nvSpPr>
        <p:spPr bwMode="auto">
          <a:xfrm>
            <a:off x="7215032" y="3724274"/>
            <a:ext cx="88900" cy="7778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6" name="Line 370"/>
          <p:cNvSpPr>
            <a:spLocks noChangeShapeType="1"/>
          </p:cNvSpPr>
          <p:nvPr/>
        </p:nvSpPr>
        <p:spPr bwMode="auto">
          <a:xfrm flipH="1">
            <a:off x="7226144" y="4143374"/>
            <a:ext cx="77788" cy="6985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" name="Line 371"/>
          <p:cNvSpPr>
            <a:spLocks noChangeShapeType="1"/>
          </p:cNvSpPr>
          <p:nvPr/>
        </p:nvSpPr>
        <p:spPr bwMode="auto">
          <a:xfrm>
            <a:off x="7472208" y="4137024"/>
            <a:ext cx="65087" cy="7778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" name="Line 372"/>
          <p:cNvSpPr>
            <a:spLocks noChangeShapeType="1"/>
          </p:cNvSpPr>
          <p:nvPr/>
        </p:nvSpPr>
        <p:spPr bwMode="auto">
          <a:xfrm flipH="1">
            <a:off x="7497608" y="4078288"/>
            <a:ext cx="47148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" name="Line 373"/>
          <p:cNvSpPr>
            <a:spLocks noChangeShapeType="1"/>
          </p:cNvSpPr>
          <p:nvPr/>
        </p:nvSpPr>
        <p:spPr bwMode="auto">
          <a:xfrm flipV="1">
            <a:off x="5497357" y="4081462"/>
            <a:ext cx="1771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0" name="Line 374"/>
          <p:cNvSpPr>
            <a:spLocks noChangeShapeType="1"/>
          </p:cNvSpPr>
          <p:nvPr/>
        </p:nvSpPr>
        <p:spPr bwMode="auto">
          <a:xfrm flipV="1">
            <a:off x="6005358" y="4084637"/>
            <a:ext cx="549275" cy="144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1" name="Line 375"/>
          <p:cNvSpPr>
            <a:spLocks noChangeShapeType="1"/>
          </p:cNvSpPr>
          <p:nvPr/>
        </p:nvSpPr>
        <p:spPr bwMode="auto">
          <a:xfrm flipH="1">
            <a:off x="7403945" y="4246562"/>
            <a:ext cx="904875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" name="Text Box 376"/>
          <p:cNvSpPr txBox="1">
            <a:spLocks noChangeArrowheads="1"/>
          </p:cNvSpPr>
          <p:nvPr/>
        </p:nvSpPr>
        <p:spPr bwMode="auto">
          <a:xfrm>
            <a:off x="7673820" y="5783262"/>
            <a:ext cx="1482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 dirty="0">
                <a:solidFill>
                  <a:srgbClr val="000000"/>
                </a:solidFill>
              </a:rPr>
              <a:t>Uniform Channel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 dirty="0">
                <a:solidFill>
                  <a:srgbClr val="000000"/>
                </a:solidFill>
              </a:rPr>
              <a:t>Low Diversity</a:t>
            </a:r>
          </a:p>
        </p:txBody>
      </p:sp>
      <p:sp>
        <p:nvSpPr>
          <p:cNvPr id="383" name="Line 377"/>
          <p:cNvSpPr>
            <a:spLocks noChangeShapeType="1"/>
          </p:cNvSpPr>
          <p:nvPr/>
        </p:nvSpPr>
        <p:spPr bwMode="auto">
          <a:xfrm flipH="1">
            <a:off x="7403944" y="5911850"/>
            <a:ext cx="330200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4" name="Freeform 378" descr="Sand"/>
          <p:cNvSpPr>
            <a:spLocks/>
          </p:cNvSpPr>
          <p:nvPr/>
        </p:nvSpPr>
        <p:spPr bwMode="auto">
          <a:xfrm>
            <a:off x="2066924" y="2082800"/>
            <a:ext cx="44450" cy="28575"/>
          </a:xfrm>
          <a:custGeom>
            <a:avLst/>
            <a:gdLst>
              <a:gd name="T0" fmla="*/ 29 w 62"/>
              <a:gd name="T1" fmla="*/ 0 h 40"/>
              <a:gd name="T2" fmla="*/ 21 w 62"/>
              <a:gd name="T3" fmla="*/ 32 h 40"/>
              <a:gd name="T4" fmla="*/ 45 w 62"/>
              <a:gd name="T5" fmla="*/ 40 h 40"/>
              <a:gd name="T6" fmla="*/ 29 w 62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40">
                <a:moveTo>
                  <a:pt x="29" y="0"/>
                </a:moveTo>
                <a:cubicBezTo>
                  <a:pt x="15" y="5"/>
                  <a:pt x="0" y="5"/>
                  <a:pt x="21" y="32"/>
                </a:cubicBezTo>
                <a:cubicBezTo>
                  <a:pt x="26" y="39"/>
                  <a:pt x="45" y="40"/>
                  <a:pt x="45" y="40"/>
                </a:cubicBezTo>
                <a:cubicBezTo>
                  <a:pt x="60" y="17"/>
                  <a:pt x="62" y="0"/>
                  <a:pt x="29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5" name="Freeform 379" descr="Sand"/>
          <p:cNvSpPr>
            <a:spLocks/>
          </p:cNvSpPr>
          <p:nvPr/>
        </p:nvSpPr>
        <p:spPr bwMode="auto">
          <a:xfrm>
            <a:off x="2092324" y="2100263"/>
            <a:ext cx="44450" cy="28575"/>
          </a:xfrm>
          <a:custGeom>
            <a:avLst/>
            <a:gdLst>
              <a:gd name="T0" fmla="*/ 29 w 62"/>
              <a:gd name="T1" fmla="*/ 0 h 40"/>
              <a:gd name="T2" fmla="*/ 21 w 62"/>
              <a:gd name="T3" fmla="*/ 32 h 40"/>
              <a:gd name="T4" fmla="*/ 45 w 62"/>
              <a:gd name="T5" fmla="*/ 40 h 40"/>
              <a:gd name="T6" fmla="*/ 29 w 62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40">
                <a:moveTo>
                  <a:pt x="29" y="0"/>
                </a:moveTo>
                <a:cubicBezTo>
                  <a:pt x="15" y="5"/>
                  <a:pt x="0" y="5"/>
                  <a:pt x="21" y="32"/>
                </a:cubicBezTo>
                <a:cubicBezTo>
                  <a:pt x="26" y="39"/>
                  <a:pt x="45" y="40"/>
                  <a:pt x="45" y="40"/>
                </a:cubicBezTo>
                <a:cubicBezTo>
                  <a:pt x="60" y="17"/>
                  <a:pt x="62" y="0"/>
                  <a:pt x="29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" name="Freeform 380" descr="Sand"/>
          <p:cNvSpPr>
            <a:spLocks/>
          </p:cNvSpPr>
          <p:nvPr/>
        </p:nvSpPr>
        <p:spPr bwMode="auto">
          <a:xfrm>
            <a:off x="2135186" y="2103438"/>
            <a:ext cx="44450" cy="28575"/>
          </a:xfrm>
          <a:custGeom>
            <a:avLst/>
            <a:gdLst>
              <a:gd name="T0" fmla="*/ 29 w 62"/>
              <a:gd name="T1" fmla="*/ 0 h 40"/>
              <a:gd name="T2" fmla="*/ 21 w 62"/>
              <a:gd name="T3" fmla="*/ 32 h 40"/>
              <a:gd name="T4" fmla="*/ 45 w 62"/>
              <a:gd name="T5" fmla="*/ 40 h 40"/>
              <a:gd name="T6" fmla="*/ 29 w 62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40">
                <a:moveTo>
                  <a:pt x="29" y="0"/>
                </a:moveTo>
                <a:cubicBezTo>
                  <a:pt x="15" y="5"/>
                  <a:pt x="0" y="5"/>
                  <a:pt x="21" y="32"/>
                </a:cubicBezTo>
                <a:cubicBezTo>
                  <a:pt x="26" y="39"/>
                  <a:pt x="45" y="40"/>
                  <a:pt x="45" y="40"/>
                </a:cubicBezTo>
                <a:cubicBezTo>
                  <a:pt x="60" y="17"/>
                  <a:pt x="62" y="0"/>
                  <a:pt x="29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7" name="Freeform 381" descr="Sand"/>
          <p:cNvSpPr>
            <a:spLocks/>
          </p:cNvSpPr>
          <p:nvPr/>
        </p:nvSpPr>
        <p:spPr bwMode="auto">
          <a:xfrm>
            <a:off x="2328861" y="2057399"/>
            <a:ext cx="69850" cy="50800"/>
          </a:xfrm>
          <a:custGeom>
            <a:avLst/>
            <a:gdLst>
              <a:gd name="T0" fmla="*/ 29 w 62"/>
              <a:gd name="T1" fmla="*/ 0 h 40"/>
              <a:gd name="T2" fmla="*/ 21 w 62"/>
              <a:gd name="T3" fmla="*/ 32 h 40"/>
              <a:gd name="T4" fmla="*/ 45 w 62"/>
              <a:gd name="T5" fmla="*/ 40 h 40"/>
              <a:gd name="T6" fmla="*/ 29 w 62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40">
                <a:moveTo>
                  <a:pt x="29" y="0"/>
                </a:moveTo>
                <a:cubicBezTo>
                  <a:pt x="15" y="5"/>
                  <a:pt x="0" y="5"/>
                  <a:pt x="21" y="32"/>
                </a:cubicBezTo>
                <a:cubicBezTo>
                  <a:pt x="26" y="39"/>
                  <a:pt x="45" y="40"/>
                  <a:pt x="45" y="40"/>
                </a:cubicBezTo>
                <a:cubicBezTo>
                  <a:pt x="60" y="17"/>
                  <a:pt x="62" y="0"/>
                  <a:pt x="29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8" name="Freeform 382" descr="Sand"/>
          <p:cNvSpPr>
            <a:spLocks/>
          </p:cNvSpPr>
          <p:nvPr/>
        </p:nvSpPr>
        <p:spPr bwMode="auto">
          <a:xfrm>
            <a:off x="2317749" y="2090737"/>
            <a:ext cx="44450" cy="30162"/>
          </a:xfrm>
          <a:custGeom>
            <a:avLst/>
            <a:gdLst>
              <a:gd name="T0" fmla="*/ 29 w 62"/>
              <a:gd name="T1" fmla="*/ 0 h 40"/>
              <a:gd name="T2" fmla="*/ 21 w 62"/>
              <a:gd name="T3" fmla="*/ 32 h 40"/>
              <a:gd name="T4" fmla="*/ 45 w 62"/>
              <a:gd name="T5" fmla="*/ 40 h 40"/>
              <a:gd name="T6" fmla="*/ 29 w 62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40">
                <a:moveTo>
                  <a:pt x="29" y="0"/>
                </a:moveTo>
                <a:cubicBezTo>
                  <a:pt x="15" y="5"/>
                  <a:pt x="0" y="5"/>
                  <a:pt x="21" y="32"/>
                </a:cubicBezTo>
                <a:cubicBezTo>
                  <a:pt x="26" y="39"/>
                  <a:pt x="45" y="40"/>
                  <a:pt x="45" y="40"/>
                </a:cubicBezTo>
                <a:cubicBezTo>
                  <a:pt x="60" y="17"/>
                  <a:pt x="62" y="0"/>
                  <a:pt x="29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" name="Freeform 383" descr="Sand"/>
          <p:cNvSpPr>
            <a:spLocks/>
          </p:cNvSpPr>
          <p:nvPr/>
        </p:nvSpPr>
        <p:spPr bwMode="auto">
          <a:xfrm>
            <a:off x="2384424" y="2060575"/>
            <a:ext cx="44450" cy="28575"/>
          </a:xfrm>
          <a:custGeom>
            <a:avLst/>
            <a:gdLst>
              <a:gd name="T0" fmla="*/ 29 w 62"/>
              <a:gd name="T1" fmla="*/ 0 h 40"/>
              <a:gd name="T2" fmla="*/ 21 w 62"/>
              <a:gd name="T3" fmla="*/ 32 h 40"/>
              <a:gd name="T4" fmla="*/ 45 w 62"/>
              <a:gd name="T5" fmla="*/ 40 h 40"/>
              <a:gd name="T6" fmla="*/ 29 w 62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40">
                <a:moveTo>
                  <a:pt x="29" y="0"/>
                </a:moveTo>
                <a:cubicBezTo>
                  <a:pt x="15" y="5"/>
                  <a:pt x="0" y="5"/>
                  <a:pt x="21" y="32"/>
                </a:cubicBezTo>
                <a:cubicBezTo>
                  <a:pt x="26" y="39"/>
                  <a:pt x="45" y="40"/>
                  <a:pt x="45" y="40"/>
                </a:cubicBezTo>
                <a:cubicBezTo>
                  <a:pt x="60" y="17"/>
                  <a:pt x="62" y="0"/>
                  <a:pt x="29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" name="Freeform 384" descr="Sand"/>
          <p:cNvSpPr>
            <a:spLocks/>
          </p:cNvSpPr>
          <p:nvPr/>
        </p:nvSpPr>
        <p:spPr bwMode="auto">
          <a:xfrm>
            <a:off x="2016124" y="2044699"/>
            <a:ext cx="74612" cy="38100"/>
          </a:xfrm>
          <a:custGeom>
            <a:avLst/>
            <a:gdLst>
              <a:gd name="T0" fmla="*/ 29 w 62"/>
              <a:gd name="T1" fmla="*/ 0 h 40"/>
              <a:gd name="T2" fmla="*/ 21 w 62"/>
              <a:gd name="T3" fmla="*/ 32 h 40"/>
              <a:gd name="T4" fmla="*/ 45 w 62"/>
              <a:gd name="T5" fmla="*/ 40 h 40"/>
              <a:gd name="T6" fmla="*/ 29 w 62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40">
                <a:moveTo>
                  <a:pt x="29" y="0"/>
                </a:moveTo>
                <a:cubicBezTo>
                  <a:pt x="15" y="5"/>
                  <a:pt x="0" y="5"/>
                  <a:pt x="21" y="32"/>
                </a:cubicBezTo>
                <a:cubicBezTo>
                  <a:pt x="26" y="39"/>
                  <a:pt x="45" y="40"/>
                  <a:pt x="45" y="40"/>
                </a:cubicBezTo>
                <a:cubicBezTo>
                  <a:pt x="60" y="17"/>
                  <a:pt x="62" y="0"/>
                  <a:pt x="29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1" name="Freeform 385" descr="Sand"/>
          <p:cNvSpPr>
            <a:spLocks/>
          </p:cNvSpPr>
          <p:nvPr/>
        </p:nvSpPr>
        <p:spPr bwMode="auto">
          <a:xfrm>
            <a:off x="2509836" y="2022475"/>
            <a:ext cx="69850" cy="41275"/>
          </a:xfrm>
          <a:custGeom>
            <a:avLst/>
            <a:gdLst>
              <a:gd name="T0" fmla="*/ 29 w 62"/>
              <a:gd name="T1" fmla="*/ 0 h 40"/>
              <a:gd name="T2" fmla="*/ 21 w 62"/>
              <a:gd name="T3" fmla="*/ 32 h 40"/>
              <a:gd name="T4" fmla="*/ 45 w 62"/>
              <a:gd name="T5" fmla="*/ 40 h 40"/>
              <a:gd name="T6" fmla="*/ 29 w 62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40">
                <a:moveTo>
                  <a:pt x="29" y="0"/>
                </a:moveTo>
                <a:cubicBezTo>
                  <a:pt x="15" y="5"/>
                  <a:pt x="0" y="5"/>
                  <a:pt x="21" y="32"/>
                </a:cubicBezTo>
                <a:cubicBezTo>
                  <a:pt x="26" y="39"/>
                  <a:pt x="45" y="40"/>
                  <a:pt x="45" y="40"/>
                </a:cubicBezTo>
                <a:cubicBezTo>
                  <a:pt x="60" y="17"/>
                  <a:pt x="62" y="0"/>
                  <a:pt x="29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2" name="Freeform 386" descr="Sand"/>
          <p:cNvSpPr>
            <a:spLocks/>
          </p:cNvSpPr>
          <p:nvPr/>
        </p:nvSpPr>
        <p:spPr bwMode="auto">
          <a:xfrm>
            <a:off x="2497136" y="2047875"/>
            <a:ext cx="44450" cy="28575"/>
          </a:xfrm>
          <a:custGeom>
            <a:avLst/>
            <a:gdLst>
              <a:gd name="T0" fmla="*/ 29 w 62"/>
              <a:gd name="T1" fmla="*/ 0 h 40"/>
              <a:gd name="T2" fmla="*/ 21 w 62"/>
              <a:gd name="T3" fmla="*/ 32 h 40"/>
              <a:gd name="T4" fmla="*/ 45 w 62"/>
              <a:gd name="T5" fmla="*/ 40 h 40"/>
              <a:gd name="T6" fmla="*/ 29 w 62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40">
                <a:moveTo>
                  <a:pt x="29" y="0"/>
                </a:moveTo>
                <a:cubicBezTo>
                  <a:pt x="15" y="5"/>
                  <a:pt x="0" y="5"/>
                  <a:pt x="21" y="32"/>
                </a:cubicBezTo>
                <a:cubicBezTo>
                  <a:pt x="26" y="39"/>
                  <a:pt x="45" y="40"/>
                  <a:pt x="45" y="40"/>
                </a:cubicBezTo>
                <a:cubicBezTo>
                  <a:pt x="60" y="17"/>
                  <a:pt x="62" y="0"/>
                  <a:pt x="29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3" name="Text Box 387"/>
          <p:cNvSpPr txBox="1">
            <a:spLocks noChangeArrowheads="1"/>
          </p:cNvSpPr>
          <p:nvPr/>
        </p:nvSpPr>
        <p:spPr bwMode="auto">
          <a:xfrm>
            <a:off x="1735136" y="2206624"/>
            <a:ext cx="8080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Diverse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Habitat</a:t>
            </a:r>
          </a:p>
        </p:txBody>
      </p:sp>
      <p:sp>
        <p:nvSpPr>
          <p:cNvPr id="394" name="Line 388"/>
          <p:cNvSpPr>
            <a:spLocks noChangeShapeType="1"/>
          </p:cNvSpPr>
          <p:nvPr/>
        </p:nvSpPr>
        <p:spPr bwMode="auto">
          <a:xfrm flipV="1">
            <a:off x="2281237" y="2081212"/>
            <a:ext cx="225425" cy="265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5" name="Freeform 389" descr="Green marble"/>
          <p:cNvSpPr>
            <a:spLocks/>
          </p:cNvSpPr>
          <p:nvPr/>
        </p:nvSpPr>
        <p:spPr bwMode="auto">
          <a:xfrm>
            <a:off x="1833561" y="1817687"/>
            <a:ext cx="158750" cy="127000"/>
          </a:xfrm>
          <a:custGeom>
            <a:avLst/>
            <a:gdLst>
              <a:gd name="T0" fmla="*/ 152 w 222"/>
              <a:gd name="T1" fmla="*/ 159 h 176"/>
              <a:gd name="T2" fmla="*/ 191 w 222"/>
              <a:gd name="T3" fmla="*/ 150 h 176"/>
              <a:gd name="T4" fmla="*/ 221 w 222"/>
              <a:gd name="T5" fmla="*/ 144 h 176"/>
              <a:gd name="T6" fmla="*/ 218 w 222"/>
              <a:gd name="T7" fmla="*/ 129 h 176"/>
              <a:gd name="T8" fmla="*/ 200 w 222"/>
              <a:gd name="T9" fmla="*/ 123 h 176"/>
              <a:gd name="T10" fmla="*/ 164 w 222"/>
              <a:gd name="T11" fmla="*/ 93 h 176"/>
              <a:gd name="T12" fmla="*/ 149 w 222"/>
              <a:gd name="T13" fmla="*/ 81 h 176"/>
              <a:gd name="T14" fmla="*/ 167 w 222"/>
              <a:gd name="T15" fmla="*/ 69 h 176"/>
              <a:gd name="T16" fmla="*/ 143 w 222"/>
              <a:gd name="T17" fmla="*/ 54 h 176"/>
              <a:gd name="T18" fmla="*/ 134 w 222"/>
              <a:gd name="T19" fmla="*/ 45 h 176"/>
              <a:gd name="T20" fmla="*/ 125 w 222"/>
              <a:gd name="T21" fmla="*/ 42 h 176"/>
              <a:gd name="T22" fmla="*/ 89 w 222"/>
              <a:gd name="T23" fmla="*/ 18 h 176"/>
              <a:gd name="T24" fmla="*/ 65 w 222"/>
              <a:gd name="T25" fmla="*/ 3 h 176"/>
              <a:gd name="T26" fmla="*/ 56 w 222"/>
              <a:gd name="T27" fmla="*/ 0 h 176"/>
              <a:gd name="T28" fmla="*/ 29 w 222"/>
              <a:gd name="T29" fmla="*/ 33 h 176"/>
              <a:gd name="T30" fmla="*/ 2 w 222"/>
              <a:gd name="T31" fmla="*/ 36 h 176"/>
              <a:gd name="T32" fmla="*/ 5 w 222"/>
              <a:gd name="T33" fmla="*/ 45 h 176"/>
              <a:gd name="T34" fmla="*/ 35 w 222"/>
              <a:gd name="T35" fmla="*/ 48 h 176"/>
              <a:gd name="T36" fmla="*/ 83 w 222"/>
              <a:gd name="T37" fmla="*/ 63 h 176"/>
              <a:gd name="T38" fmla="*/ 101 w 222"/>
              <a:gd name="T39" fmla="*/ 75 h 176"/>
              <a:gd name="T40" fmla="*/ 119 w 222"/>
              <a:gd name="T41" fmla="*/ 99 h 176"/>
              <a:gd name="T42" fmla="*/ 143 w 222"/>
              <a:gd name="T43" fmla="*/ 153 h 176"/>
              <a:gd name="T44" fmla="*/ 158 w 222"/>
              <a:gd name="T45" fmla="*/ 165 h 176"/>
              <a:gd name="T46" fmla="*/ 152 w 222"/>
              <a:gd name="T47" fmla="*/ 15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22" h="176">
                <a:moveTo>
                  <a:pt x="152" y="159"/>
                </a:moveTo>
                <a:cubicBezTo>
                  <a:pt x="169" y="176"/>
                  <a:pt x="175" y="160"/>
                  <a:pt x="191" y="150"/>
                </a:cubicBezTo>
                <a:cubicBezTo>
                  <a:pt x="203" y="158"/>
                  <a:pt x="216" y="160"/>
                  <a:pt x="221" y="144"/>
                </a:cubicBezTo>
                <a:cubicBezTo>
                  <a:pt x="220" y="139"/>
                  <a:pt x="222" y="133"/>
                  <a:pt x="218" y="129"/>
                </a:cubicBezTo>
                <a:cubicBezTo>
                  <a:pt x="214" y="125"/>
                  <a:pt x="200" y="123"/>
                  <a:pt x="200" y="123"/>
                </a:cubicBezTo>
                <a:cubicBezTo>
                  <a:pt x="194" y="98"/>
                  <a:pt x="191" y="97"/>
                  <a:pt x="164" y="93"/>
                </a:cubicBezTo>
                <a:cubicBezTo>
                  <a:pt x="162" y="92"/>
                  <a:pt x="145" y="89"/>
                  <a:pt x="149" y="81"/>
                </a:cubicBezTo>
                <a:cubicBezTo>
                  <a:pt x="153" y="75"/>
                  <a:pt x="167" y="69"/>
                  <a:pt x="167" y="69"/>
                </a:cubicBezTo>
                <a:cubicBezTo>
                  <a:pt x="161" y="46"/>
                  <a:pt x="170" y="65"/>
                  <a:pt x="143" y="54"/>
                </a:cubicBezTo>
                <a:cubicBezTo>
                  <a:pt x="139" y="52"/>
                  <a:pt x="138" y="47"/>
                  <a:pt x="134" y="45"/>
                </a:cubicBezTo>
                <a:cubicBezTo>
                  <a:pt x="131" y="43"/>
                  <a:pt x="128" y="43"/>
                  <a:pt x="125" y="42"/>
                </a:cubicBezTo>
                <a:cubicBezTo>
                  <a:pt x="116" y="28"/>
                  <a:pt x="105" y="22"/>
                  <a:pt x="89" y="18"/>
                </a:cubicBezTo>
                <a:cubicBezTo>
                  <a:pt x="79" y="4"/>
                  <a:pt x="86" y="10"/>
                  <a:pt x="65" y="3"/>
                </a:cubicBezTo>
                <a:cubicBezTo>
                  <a:pt x="62" y="2"/>
                  <a:pt x="56" y="0"/>
                  <a:pt x="56" y="0"/>
                </a:cubicBezTo>
                <a:cubicBezTo>
                  <a:pt x="35" y="4"/>
                  <a:pt x="34" y="13"/>
                  <a:pt x="29" y="33"/>
                </a:cubicBezTo>
                <a:cubicBezTo>
                  <a:pt x="20" y="31"/>
                  <a:pt x="10" y="26"/>
                  <a:pt x="2" y="36"/>
                </a:cubicBezTo>
                <a:cubicBezTo>
                  <a:pt x="0" y="38"/>
                  <a:pt x="2" y="44"/>
                  <a:pt x="5" y="45"/>
                </a:cubicBezTo>
                <a:cubicBezTo>
                  <a:pt x="14" y="48"/>
                  <a:pt x="25" y="47"/>
                  <a:pt x="35" y="48"/>
                </a:cubicBezTo>
                <a:cubicBezTo>
                  <a:pt x="51" y="53"/>
                  <a:pt x="67" y="59"/>
                  <a:pt x="83" y="63"/>
                </a:cubicBezTo>
                <a:cubicBezTo>
                  <a:pt x="89" y="67"/>
                  <a:pt x="95" y="71"/>
                  <a:pt x="101" y="75"/>
                </a:cubicBezTo>
                <a:cubicBezTo>
                  <a:pt x="105" y="77"/>
                  <a:pt x="110" y="93"/>
                  <a:pt x="119" y="99"/>
                </a:cubicBezTo>
                <a:cubicBezTo>
                  <a:pt x="126" y="119"/>
                  <a:pt x="136" y="133"/>
                  <a:pt x="143" y="153"/>
                </a:cubicBezTo>
                <a:cubicBezTo>
                  <a:pt x="143" y="153"/>
                  <a:pt x="152" y="171"/>
                  <a:pt x="158" y="165"/>
                </a:cubicBezTo>
                <a:cubicBezTo>
                  <a:pt x="160" y="163"/>
                  <a:pt x="154" y="161"/>
                  <a:pt x="152" y="159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6" name="Freeform 390" descr="Green marble"/>
          <p:cNvSpPr>
            <a:spLocks/>
          </p:cNvSpPr>
          <p:nvPr/>
        </p:nvSpPr>
        <p:spPr bwMode="auto">
          <a:xfrm>
            <a:off x="2620961" y="1836738"/>
            <a:ext cx="331788" cy="109537"/>
          </a:xfrm>
          <a:custGeom>
            <a:avLst/>
            <a:gdLst>
              <a:gd name="T0" fmla="*/ 91 w 463"/>
              <a:gd name="T1" fmla="*/ 150 h 152"/>
              <a:gd name="T2" fmla="*/ 55 w 463"/>
              <a:gd name="T3" fmla="*/ 144 h 152"/>
              <a:gd name="T4" fmla="*/ 52 w 463"/>
              <a:gd name="T5" fmla="*/ 132 h 152"/>
              <a:gd name="T6" fmla="*/ 43 w 463"/>
              <a:gd name="T7" fmla="*/ 129 h 152"/>
              <a:gd name="T8" fmla="*/ 25 w 463"/>
              <a:gd name="T9" fmla="*/ 117 h 152"/>
              <a:gd name="T10" fmla="*/ 19 w 463"/>
              <a:gd name="T11" fmla="*/ 99 h 152"/>
              <a:gd name="T12" fmla="*/ 43 w 463"/>
              <a:gd name="T13" fmla="*/ 87 h 152"/>
              <a:gd name="T14" fmla="*/ 64 w 463"/>
              <a:gd name="T15" fmla="*/ 54 h 152"/>
              <a:gd name="T16" fmla="*/ 79 w 463"/>
              <a:gd name="T17" fmla="*/ 30 h 152"/>
              <a:gd name="T18" fmla="*/ 118 w 463"/>
              <a:gd name="T19" fmla="*/ 42 h 152"/>
              <a:gd name="T20" fmla="*/ 136 w 463"/>
              <a:gd name="T21" fmla="*/ 39 h 152"/>
              <a:gd name="T22" fmla="*/ 142 w 463"/>
              <a:gd name="T23" fmla="*/ 21 h 152"/>
              <a:gd name="T24" fmla="*/ 151 w 463"/>
              <a:gd name="T25" fmla="*/ 18 h 152"/>
              <a:gd name="T26" fmla="*/ 190 w 463"/>
              <a:gd name="T27" fmla="*/ 27 h 152"/>
              <a:gd name="T28" fmla="*/ 196 w 463"/>
              <a:gd name="T29" fmla="*/ 36 h 152"/>
              <a:gd name="T30" fmla="*/ 214 w 463"/>
              <a:gd name="T31" fmla="*/ 42 h 152"/>
              <a:gd name="T32" fmla="*/ 262 w 463"/>
              <a:gd name="T33" fmla="*/ 24 h 152"/>
              <a:gd name="T34" fmla="*/ 295 w 463"/>
              <a:gd name="T35" fmla="*/ 15 h 152"/>
              <a:gd name="T36" fmla="*/ 322 w 463"/>
              <a:gd name="T37" fmla="*/ 30 h 152"/>
              <a:gd name="T38" fmla="*/ 349 w 463"/>
              <a:gd name="T39" fmla="*/ 36 h 152"/>
              <a:gd name="T40" fmla="*/ 355 w 463"/>
              <a:gd name="T41" fmla="*/ 18 h 152"/>
              <a:gd name="T42" fmla="*/ 388 w 463"/>
              <a:gd name="T43" fmla="*/ 0 h 152"/>
              <a:gd name="T44" fmla="*/ 433 w 463"/>
              <a:gd name="T45" fmla="*/ 9 h 152"/>
              <a:gd name="T46" fmla="*/ 463 w 463"/>
              <a:gd name="T47" fmla="*/ 27 h 152"/>
              <a:gd name="T48" fmla="*/ 424 w 463"/>
              <a:gd name="T49" fmla="*/ 48 h 152"/>
              <a:gd name="T50" fmla="*/ 256 w 463"/>
              <a:gd name="T51" fmla="*/ 81 h 152"/>
              <a:gd name="T52" fmla="*/ 136 w 463"/>
              <a:gd name="T53" fmla="*/ 111 h 152"/>
              <a:gd name="T54" fmla="*/ 100 w 463"/>
              <a:gd name="T55" fmla="*/ 135 h 152"/>
              <a:gd name="T56" fmla="*/ 91 w 463"/>
              <a:gd name="T57" fmla="*/ 15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3" h="152">
                <a:moveTo>
                  <a:pt x="91" y="150"/>
                </a:moveTo>
                <a:cubicBezTo>
                  <a:pt x="79" y="148"/>
                  <a:pt x="64" y="152"/>
                  <a:pt x="55" y="144"/>
                </a:cubicBezTo>
                <a:cubicBezTo>
                  <a:pt x="52" y="141"/>
                  <a:pt x="55" y="135"/>
                  <a:pt x="52" y="132"/>
                </a:cubicBezTo>
                <a:cubicBezTo>
                  <a:pt x="50" y="130"/>
                  <a:pt x="46" y="131"/>
                  <a:pt x="43" y="129"/>
                </a:cubicBezTo>
                <a:cubicBezTo>
                  <a:pt x="37" y="125"/>
                  <a:pt x="25" y="117"/>
                  <a:pt x="25" y="117"/>
                </a:cubicBezTo>
                <a:cubicBezTo>
                  <a:pt x="0" y="122"/>
                  <a:pt x="15" y="116"/>
                  <a:pt x="19" y="99"/>
                </a:cubicBezTo>
                <a:cubicBezTo>
                  <a:pt x="33" y="104"/>
                  <a:pt x="32" y="95"/>
                  <a:pt x="43" y="87"/>
                </a:cubicBezTo>
                <a:cubicBezTo>
                  <a:pt x="78" y="91"/>
                  <a:pt x="74" y="85"/>
                  <a:pt x="64" y="54"/>
                </a:cubicBezTo>
                <a:cubicBezTo>
                  <a:pt x="68" y="37"/>
                  <a:pt x="74" y="45"/>
                  <a:pt x="79" y="30"/>
                </a:cubicBezTo>
                <a:cubicBezTo>
                  <a:pt x="97" y="33"/>
                  <a:pt x="102" y="37"/>
                  <a:pt x="118" y="42"/>
                </a:cubicBezTo>
                <a:cubicBezTo>
                  <a:pt x="124" y="41"/>
                  <a:pt x="131" y="43"/>
                  <a:pt x="136" y="39"/>
                </a:cubicBezTo>
                <a:cubicBezTo>
                  <a:pt x="141" y="35"/>
                  <a:pt x="136" y="23"/>
                  <a:pt x="142" y="21"/>
                </a:cubicBezTo>
                <a:cubicBezTo>
                  <a:pt x="145" y="20"/>
                  <a:pt x="148" y="19"/>
                  <a:pt x="151" y="18"/>
                </a:cubicBezTo>
                <a:cubicBezTo>
                  <a:pt x="176" y="26"/>
                  <a:pt x="163" y="23"/>
                  <a:pt x="190" y="27"/>
                </a:cubicBezTo>
                <a:cubicBezTo>
                  <a:pt x="192" y="30"/>
                  <a:pt x="193" y="34"/>
                  <a:pt x="196" y="36"/>
                </a:cubicBezTo>
                <a:cubicBezTo>
                  <a:pt x="201" y="39"/>
                  <a:pt x="214" y="42"/>
                  <a:pt x="214" y="42"/>
                </a:cubicBezTo>
                <a:cubicBezTo>
                  <a:pt x="230" y="37"/>
                  <a:pt x="246" y="29"/>
                  <a:pt x="262" y="24"/>
                </a:cubicBezTo>
                <a:cubicBezTo>
                  <a:pt x="273" y="20"/>
                  <a:pt x="295" y="15"/>
                  <a:pt x="295" y="15"/>
                </a:cubicBezTo>
                <a:cubicBezTo>
                  <a:pt x="321" y="20"/>
                  <a:pt x="302" y="23"/>
                  <a:pt x="322" y="30"/>
                </a:cubicBezTo>
                <a:cubicBezTo>
                  <a:pt x="328" y="40"/>
                  <a:pt x="331" y="50"/>
                  <a:pt x="349" y="36"/>
                </a:cubicBezTo>
                <a:cubicBezTo>
                  <a:pt x="354" y="32"/>
                  <a:pt x="350" y="22"/>
                  <a:pt x="355" y="18"/>
                </a:cubicBezTo>
                <a:cubicBezTo>
                  <a:pt x="368" y="9"/>
                  <a:pt x="371" y="3"/>
                  <a:pt x="388" y="0"/>
                </a:cubicBezTo>
                <a:cubicBezTo>
                  <a:pt x="404" y="2"/>
                  <a:pt x="417" y="6"/>
                  <a:pt x="433" y="9"/>
                </a:cubicBezTo>
                <a:cubicBezTo>
                  <a:pt x="446" y="17"/>
                  <a:pt x="458" y="12"/>
                  <a:pt x="463" y="27"/>
                </a:cubicBezTo>
                <a:cubicBezTo>
                  <a:pt x="457" y="50"/>
                  <a:pt x="448" y="45"/>
                  <a:pt x="424" y="48"/>
                </a:cubicBezTo>
                <a:cubicBezTo>
                  <a:pt x="375" y="64"/>
                  <a:pt x="308" y="74"/>
                  <a:pt x="256" y="81"/>
                </a:cubicBezTo>
                <a:cubicBezTo>
                  <a:pt x="217" y="94"/>
                  <a:pt x="176" y="101"/>
                  <a:pt x="136" y="111"/>
                </a:cubicBezTo>
                <a:cubicBezTo>
                  <a:pt x="123" y="120"/>
                  <a:pt x="115" y="130"/>
                  <a:pt x="100" y="135"/>
                </a:cubicBezTo>
                <a:cubicBezTo>
                  <a:pt x="96" y="142"/>
                  <a:pt x="79" y="150"/>
                  <a:pt x="91" y="150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" name="Text Box 23">
            <a:extLst>
              <a:ext uri="{FF2B5EF4-FFF2-40B4-BE49-F238E27FC236}">
                <a16:creationId xmlns:a16="http://schemas.microsoft.com/office/drawing/2014/main" id="{F2D400EC-FDA1-4FFC-B858-BC7766AE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Urbanization of Rivers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0EBB33-7C1B-450C-A33F-F7559CC9F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274" y="862843"/>
            <a:ext cx="5210823" cy="5948289"/>
          </a:xfrm>
          <a:prstGeom prst="rect">
            <a:avLst/>
          </a:prstGeom>
        </p:spPr>
      </p:pic>
      <p:pic>
        <p:nvPicPr>
          <p:cNvPr id="398" name="Picture 397" descr="A drawing of a face&#10;&#10;Description automatically generated">
            <a:extLst>
              <a:ext uri="{FF2B5EF4-FFF2-40B4-BE49-F238E27FC236}">
                <a16:creationId xmlns:a16="http://schemas.microsoft.com/office/drawing/2014/main" id="{91477D0B-DDD3-4389-A301-BED466A61B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399" name="Picture 398" descr="A close up of a book&#10;&#10;Description automatically generated">
            <a:extLst>
              <a:ext uri="{FF2B5EF4-FFF2-40B4-BE49-F238E27FC236}">
                <a16:creationId xmlns:a16="http://schemas.microsoft.com/office/drawing/2014/main" id="{C4119838-33C6-47BD-858D-969A09C54D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2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3817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333750" y="6400800"/>
            <a:ext cx="2514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dirty="0"/>
              <a:t>Source: Lane, 1955; Rosgen and Silvey, 1996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876300" y="1287463"/>
          <a:ext cx="7391400" cy="503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Image" r:id="rId4" imgW="5775972" imgH="3934643" progId="Photoshop.Image.6">
                  <p:embed/>
                </p:oleObj>
              </mc:Choice>
              <mc:Fallback>
                <p:oleObj name="Image" r:id="rId4" imgW="5775972" imgH="393464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1287463"/>
                        <a:ext cx="7391400" cy="503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Unbalanced Rivers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DC5E3EBD-25B0-4ECD-9124-9699A9A4D5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7" name="Picture 6" descr="A close up of a book&#10;&#10;Description automatically generated">
            <a:extLst>
              <a:ext uri="{FF2B5EF4-FFF2-40B4-BE49-F238E27FC236}">
                <a16:creationId xmlns:a16="http://schemas.microsoft.com/office/drawing/2014/main" id="{516ACE7E-E81C-4F79-8454-046911A4BF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51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0D7E69-B1E6-4025-8FEF-09EA6E346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74" y="930299"/>
            <a:ext cx="7376451" cy="5638800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A8F21C6F-74B5-4F4A-A8F4-2FFEB4F77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165" y="6569099"/>
            <a:ext cx="8258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/>
              <a:t>(ANR, 2017)</a:t>
            </a: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37B861A1-0601-4CDA-8699-3F4D4BBD4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Fluvial Geomorphology</a:t>
            </a:r>
          </a:p>
        </p:txBody>
      </p:sp>
    </p:spTree>
    <p:extLst>
      <p:ext uri="{BB962C8B-B14F-4D97-AF65-F5344CB8AC3E}">
        <p14:creationId xmlns:p14="http://schemas.microsoft.com/office/powerpoint/2010/main" val="586438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:\Marketing\3594-04-MK\Proposal\D3-12 aerial 1.jpg">
            <a:extLst>
              <a:ext uri="{FF2B5EF4-FFF2-40B4-BE49-F238E27FC236}">
                <a16:creationId xmlns:a16="http://schemas.microsoft.com/office/drawing/2014/main" id="{D6DB77D2-FA6F-4FD8-82CD-28093C27B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4" b="5812"/>
          <a:stretch/>
        </p:blipFill>
        <p:spPr bwMode="auto">
          <a:xfrm>
            <a:off x="2375584" y="353085"/>
            <a:ext cx="6692216" cy="642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Flood Resiliency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CB72F8D-0B07-4BEC-BBA9-934221924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29000"/>
            <a:ext cx="156657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900" dirty="0">
                <a:latin typeface="Calibri"/>
                <a:cs typeface="+mn-cs"/>
              </a:rPr>
              <a:t>Roaring Brook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900" dirty="0">
                <a:latin typeface="Calibri"/>
                <a:cs typeface="+mn-cs"/>
              </a:rPr>
              <a:t>US Route 4 in Killington, VT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900" dirty="0">
                <a:latin typeface="Calibri"/>
                <a:cs typeface="+mn-cs"/>
              </a:rPr>
              <a:t>Photo by Lars Gange &amp; Mansfield Heliflight, August 31, 2011)</a:t>
            </a:r>
          </a:p>
        </p:txBody>
      </p:sp>
    </p:spTree>
    <p:extLst>
      <p:ext uri="{BB962C8B-B14F-4D97-AF65-F5344CB8AC3E}">
        <p14:creationId xmlns:p14="http://schemas.microsoft.com/office/powerpoint/2010/main" val="1782570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sc_1337">
            <a:extLst>
              <a:ext uri="{FF2B5EF4-FFF2-40B4-BE49-F238E27FC236}">
                <a16:creationId xmlns:a16="http://schemas.microsoft.com/office/drawing/2014/main" id="{FBFA7DBE-33E8-4FD2-86D9-BBADF7A5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4288"/>
            <a:ext cx="105156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Flood Resiliency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78843B-EC8F-4190-BE5A-D94FEFD45B82}"/>
              </a:ext>
            </a:extLst>
          </p:cNvPr>
          <p:cNvSpPr/>
          <p:nvPr/>
        </p:nvSpPr>
        <p:spPr>
          <a:xfrm>
            <a:off x="-1" y="6096000"/>
            <a:ext cx="9134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dirty="0">
                <a:highlight>
                  <a:srgbClr val="00FFFF"/>
                </a:highlight>
                <a:latin typeface="Alegreya"/>
                <a:ea typeface="Alegreya"/>
                <a:cs typeface="Alegreya"/>
                <a:sym typeface="Alegreya"/>
              </a:rPr>
              <a:t>The goal of the Ahead of the Storm pro</a:t>
            </a:r>
            <a:r>
              <a:rPr lang="en-US" dirty="0">
                <a:highlight>
                  <a:srgbClr val="00FFFF"/>
                </a:highlight>
                <a:latin typeface="Alegreya"/>
                <a:ea typeface="Alegreya"/>
                <a:cs typeface="Alegreya"/>
                <a:sym typeface="Alegreya"/>
              </a:rPr>
              <a:t>gram</a:t>
            </a:r>
            <a:r>
              <a:rPr lang="en" dirty="0">
                <a:highlight>
                  <a:srgbClr val="00FFFF"/>
                </a:highlight>
                <a:latin typeface="Alegreya"/>
                <a:ea typeface="Alegreya"/>
                <a:cs typeface="Alegreya"/>
                <a:sym typeface="Alegreya"/>
              </a:rPr>
              <a:t> is to implement water quality conservation practices </a:t>
            </a:r>
            <a:r>
              <a:rPr lang="en" i="1" dirty="0">
                <a:highlight>
                  <a:srgbClr val="00FFFF"/>
                </a:highlight>
                <a:latin typeface="Alegreya"/>
                <a:ea typeface="Alegreya"/>
                <a:cs typeface="Alegreya"/>
                <a:sym typeface="Alegreya"/>
              </a:rPr>
              <a:t>that are more </a:t>
            </a:r>
            <a:r>
              <a:rPr lang="en" b="1" i="1" dirty="0">
                <a:highlight>
                  <a:srgbClr val="00FFFF"/>
                </a:highlight>
                <a:latin typeface="Alegreya"/>
                <a:ea typeface="Alegreya"/>
                <a:cs typeface="Alegreya"/>
                <a:sym typeface="Alegreya"/>
              </a:rPr>
              <a:t>flood resilient </a:t>
            </a:r>
            <a:r>
              <a:rPr lang="en" dirty="0">
                <a:highlight>
                  <a:srgbClr val="00FFFF"/>
                </a:highlight>
                <a:latin typeface="Alegreya"/>
                <a:ea typeface="Alegreya"/>
                <a:cs typeface="Alegreya"/>
                <a:sym typeface="Alegreya"/>
              </a:rPr>
              <a:t>throughout the LaPlatte </a:t>
            </a:r>
            <a:r>
              <a:rPr lang="en-US" dirty="0">
                <a:highlight>
                  <a:srgbClr val="00FFFF"/>
                </a:highlight>
                <a:latin typeface="Alegreya"/>
                <a:ea typeface="Alegreya"/>
                <a:cs typeface="Alegreya"/>
                <a:sym typeface="Alegreya"/>
              </a:rPr>
              <a:t>and adjoining </a:t>
            </a:r>
            <a:r>
              <a:rPr lang="en" dirty="0">
                <a:highlight>
                  <a:srgbClr val="00FFFF"/>
                </a:highlight>
                <a:latin typeface="Alegreya"/>
                <a:ea typeface="Alegreya"/>
                <a:cs typeface="Alegreya"/>
                <a:sym typeface="Alegreya"/>
              </a:rPr>
              <a:t>watershed</a:t>
            </a:r>
            <a:r>
              <a:rPr lang="en-US" dirty="0">
                <a:highlight>
                  <a:srgbClr val="00FFFF"/>
                </a:highlight>
                <a:latin typeface="Alegreya"/>
                <a:ea typeface="Alegreya"/>
                <a:cs typeface="Alegreya"/>
                <a:sym typeface="Alegreya"/>
              </a:rPr>
              <a:t>s</a:t>
            </a:r>
            <a:r>
              <a:rPr lang="en" dirty="0">
                <a:highlight>
                  <a:srgbClr val="00FFFF"/>
                </a:highlight>
                <a:latin typeface="Alegreya"/>
                <a:ea typeface="Alegreya"/>
                <a:cs typeface="Alegreya"/>
                <a:sym typeface="Alegreya"/>
              </a:rPr>
              <a:t>.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F067484-FCD5-40C8-9F2B-1C983FC9B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0473"/>
            <a:ext cx="26670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900" dirty="0">
                <a:solidFill>
                  <a:schemeClr val="bg1"/>
                </a:solidFill>
              </a:rPr>
              <a:t>Bridge washout over Wild Branch in Wolcott, VT</a:t>
            </a:r>
          </a:p>
          <a:p>
            <a:r>
              <a:rPr lang="en-US" altLang="en-US" sz="900" dirty="0">
                <a:solidFill>
                  <a:schemeClr val="bg1"/>
                </a:solidFill>
              </a:rPr>
              <a:t>Photo by M. Heaton</a:t>
            </a:r>
          </a:p>
          <a:p>
            <a:r>
              <a:rPr lang="en-US" altLang="en-US" sz="900" dirty="0">
                <a:solidFill>
                  <a:schemeClr val="bg1"/>
                </a:solidFill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515446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Ahead of the Storm - Optimal Conservation Practices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34576" y="2667000"/>
            <a:ext cx="4465320" cy="2209800"/>
          </a:xfrm>
        </p:spPr>
        <p:txBody>
          <a:bodyPr>
            <a:normAutofit/>
          </a:bodyPr>
          <a:lstStyle/>
          <a:p>
            <a:r>
              <a:rPr lang="en-US" sz="4000" dirty="0"/>
              <a:t>SLOW IT DOWN</a:t>
            </a:r>
          </a:p>
          <a:p>
            <a:r>
              <a:rPr lang="en-US" sz="4000" dirty="0"/>
              <a:t>SPREAD IT OUT</a:t>
            </a:r>
          </a:p>
          <a:p>
            <a:r>
              <a:rPr lang="en-US" sz="4000" dirty="0"/>
              <a:t>SOAK IT 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398216"/>
            <a:ext cx="1871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3 S’s….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1F5A1EA5-3CE0-49F3-9528-32B3E34FE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9240BD85-895B-4628-8D8C-73CD1C9EE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33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Watershed Jeopardy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6A6ED-1A38-49F5-B2C2-E5D64BB66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184"/>
            <a:ext cx="9144000" cy="3907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D293A-6FDF-4D85-A4AF-714C9290BC1C}"/>
              </a:ext>
            </a:extLst>
          </p:cNvPr>
          <p:cNvSpPr txBox="1"/>
          <p:nvPr/>
        </p:nvSpPr>
        <p:spPr>
          <a:xfrm>
            <a:off x="152400" y="4876800"/>
            <a:ext cx="162256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Lewis Creek at Lake Champlain</a:t>
            </a:r>
          </a:p>
          <a:p>
            <a:r>
              <a:rPr lang="en-US" sz="900" dirty="0">
                <a:solidFill>
                  <a:schemeClr val="bg1"/>
                </a:solidFill>
              </a:rPr>
              <a:t>Ferrisburgh, VT</a:t>
            </a:r>
          </a:p>
          <a:p>
            <a:r>
              <a:rPr lang="en-US" sz="900" dirty="0">
                <a:solidFill>
                  <a:schemeClr val="bg1"/>
                </a:solidFill>
              </a:rPr>
              <a:t>Terry Dinnan, 2010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229C0502-88DF-440C-9C09-5CA66E733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7" name="Picture 6" descr="A close up of a book&#10;&#10;Description automatically generated">
            <a:extLst>
              <a:ext uri="{FF2B5EF4-FFF2-40B4-BE49-F238E27FC236}">
                <a16:creationId xmlns:a16="http://schemas.microsoft.com/office/drawing/2014/main" id="{51A84C2B-F7CE-4189-B9AF-5377C208A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47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h2owell.com/images/hydrologic-cycle-big.png">
            <a:extLst>
              <a:ext uri="{FF2B5EF4-FFF2-40B4-BE49-F238E27FC236}">
                <a16:creationId xmlns:a16="http://schemas.microsoft.com/office/drawing/2014/main" id="{B001132F-342A-42A7-9863-F2879EFAA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759" y="905655"/>
            <a:ext cx="5948953" cy="581279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F53BAC-994F-4F8D-9FA7-A5EA80BA32AD}"/>
              </a:ext>
            </a:extLst>
          </p:cNvPr>
          <p:cNvSpPr/>
          <p:nvPr/>
        </p:nvSpPr>
        <p:spPr>
          <a:xfrm>
            <a:off x="7696200" y="6400800"/>
            <a:ext cx="1066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(FISRWG, 1998)</a:t>
            </a: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A3ED8297-BCB7-463E-B42F-47B4486B3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The Watershed</a:t>
            </a:r>
          </a:p>
        </p:txBody>
      </p:sp>
    </p:spTree>
    <p:extLst>
      <p:ext uri="{BB962C8B-B14F-4D97-AF65-F5344CB8AC3E}">
        <p14:creationId xmlns:p14="http://schemas.microsoft.com/office/powerpoint/2010/main" val="1934344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4A58421-424D-4D78-8206-385B1DDDB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13266"/>
            <a:ext cx="4667267" cy="6103349"/>
          </a:xfrm>
          <a:prstGeom prst="rect">
            <a:avLst/>
          </a:prstGeom>
        </p:spPr>
      </p:pic>
      <p:sp>
        <p:nvSpPr>
          <p:cNvPr id="5" name="Text Box 23">
            <a:extLst>
              <a:ext uri="{FF2B5EF4-FFF2-40B4-BE49-F238E27FC236}">
                <a16:creationId xmlns:a16="http://schemas.microsoft.com/office/drawing/2014/main" id="{A3ED8297-BCB7-463E-B42F-47B4486B3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The Lake Champlain Watershed</a:t>
            </a:r>
          </a:p>
        </p:txBody>
      </p:sp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81169818-5FC5-43C8-B7A4-0BE1AC1D1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6" name="Picture 5" descr="A close up of a book&#10;&#10;Description automatically generated">
            <a:extLst>
              <a:ext uri="{FF2B5EF4-FFF2-40B4-BE49-F238E27FC236}">
                <a16:creationId xmlns:a16="http://schemas.microsoft.com/office/drawing/2014/main" id="{AA330467-5EAA-4407-B5D3-DD2634456F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7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LAURA\Dam Removal Presentations\USGS for Alex Hoar\5-Scienc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2" b="2585"/>
          <a:stretch>
            <a:fillRect/>
          </a:stretch>
        </p:blipFill>
        <p:spPr bwMode="auto">
          <a:xfrm>
            <a:off x="9525" y="276225"/>
            <a:ext cx="8756650" cy="63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8" name="Freeform 20"/>
          <p:cNvSpPr>
            <a:spLocks/>
          </p:cNvSpPr>
          <p:nvPr/>
        </p:nvSpPr>
        <p:spPr bwMode="auto">
          <a:xfrm>
            <a:off x="-177800" y="11112"/>
            <a:ext cx="9132888" cy="6846887"/>
          </a:xfrm>
          <a:custGeom>
            <a:avLst/>
            <a:gdLst>
              <a:gd name="T0" fmla="*/ 576 w 5753"/>
              <a:gd name="T1" fmla="*/ 3240 h 4287"/>
              <a:gd name="T2" fmla="*/ 1279 w 5753"/>
              <a:gd name="T3" fmla="*/ 3225 h 4287"/>
              <a:gd name="T4" fmla="*/ 1601 w 5753"/>
              <a:gd name="T5" fmla="*/ 3412 h 4287"/>
              <a:gd name="T6" fmla="*/ 2932 w 5753"/>
              <a:gd name="T7" fmla="*/ 3389 h 4287"/>
              <a:gd name="T8" fmla="*/ 3344 w 5753"/>
              <a:gd name="T9" fmla="*/ 3165 h 4287"/>
              <a:gd name="T10" fmla="*/ 4630 w 5753"/>
              <a:gd name="T11" fmla="*/ 3075 h 4287"/>
              <a:gd name="T12" fmla="*/ 5371 w 5753"/>
              <a:gd name="T13" fmla="*/ 3023 h 4287"/>
              <a:gd name="T14" fmla="*/ 5371 w 5753"/>
              <a:gd name="T15" fmla="*/ 1556 h 4287"/>
              <a:gd name="T16" fmla="*/ 5109 w 5753"/>
              <a:gd name="T17" fmla="*/ 1512 h 4287"/>
              <a:gd name="T18" fmla="*/ 4907 w 5753"/>
              <a:gd name="T19" fmla="*/ 1489 h 4287"/>
              <a:gd name="T20" fmla="*/ 4713 w 5753"/>
              <a:gd name="T21" fmla="*/ 1534 h 4287"/>
              <a:gd name="T22" fmla="*/ 4488 w 5753"/>
              <a:gd name="T23" fmla="*/ 1504 h 4287"/>
              <a:gd name="T24" fmla="*/ 4249 w 5753"/>
              <a:gd name="T25" fmla="*/ 1482 h 4287"/>
              <a:gd name="T26" fmla="*/ 4047 w 5753"/>
              <a:gd name="T27" fmla="*/ 1474 h 4287"/>
              <a:gd name="T28" fmla="*/ 3823 w 5753"/>
              <a:gd name="T29" fmla="*/ 1452 h 4287"/>
              <a:gd name="T30" fmla="*/ 3576 w 5753"/>
              <a:gd name="T31" fmla="*/ 1534 h 4287"/>
              <a:gd name="T32" fmla="*/ 3748 w 5753"/>
              <a:gd name="T33" fmla="*/ 1145 h 4287"/>
              <a:gd name="T34" fmla="*/ 3867 w 5753"/>
              <a:gd name="T35" fmla="*/ 1010 h 4287"/>
              <a:gd name="T36" fmla="*/ 3897 w 5753"/>
              <a:gd name="T37" fmla="*/ 876 h 4287"/>
              <a:gd name="T38" fmla="*/ 3890 w 5753"/>
              <a:gd name="T39" fmla="*/ 696 h 4287"/>
              <a:gd name="T40" fmla="*/ 3785 w 5753"/>
              <a:gd name="T41" fmla="*/ 584 h 4287"/>
              <a:gd name="T42" fmla="*/ 3688 w 5753"/>
              <a:gd name="T43" fmla="*/ 397 h 4287"/>
              <a:gd name="T44" fmla="*/ 3576 w 5753"/>
              <a:gd name="T45" fmla="*/ 285 h 4287"/>
              <a:gd name="T46" fmla="*/ 3449 w 5753"/>
              <a:gd name="T47" fmla="*/ 240 h 4287"/>
              <a:gd name="T48" fmla="*/ 3299 w 5753"/>
              <a:gd name="T49" fmla="*/ 262 h 4287"/>
              <a:gd name="T50" fmla="*/ 3164 w 5753"/>
              <a:gd name="T51" fmla="*/ 352 h 4287"/>
              <a:gd name="T52" fmla="*/ 3030 w 5753"/>
              <a:gd name="T53" fmla="*/ 509 h 4287"/>
              <a:gd name="T54" fmla="*/ 2962 w 5753"/>
              <a:gd name="T55" fmla="*/ 599 h 4287"/>
              <a:gd name="T56" fmla="*/ 2798 w 5753"/>
              <a:gd name="T57" fmla="*/ 562 h 4287"/>
              <a:gd name="T58" fmla="*/ 2656 w 5753"/>
              <a:gd name="T59" fmla="*/ 569 h 4287"/>
              <a:gd name="T60" fmla="*/ 2484 w 5753"/>
              <a:gd name="T61" fmla="*/ 666 h 4287"/>
              <a:gd name="T62" fmla="*/ 2386 w 5753"/>
              <a:gd name="T63" fmla="*/ 704 h 4287"/>
              <a:gd name="T64" fmla="*/ 2282 w 5753"/>
              <a:gd name="T65" fmla="*/ 808 h 4287"/>
              <a:gd name="T66" fmla="*/ 2237 w 5753"/>
              <a:gd name="T67" fmla="*/ 906 h 4287"/>
              <a:gd name="T68" fmla="*/ 2080 w 5753"/>
              <a:gd name="T69" fmla="*/ 951 h 4287"/>
              <a:gd name="T70" fmla="*/ 1990 w 5753"/>
              <a:gd name="T71" fmla="*/ 1018 h 4287"/>
              <a:gd name="T72" fmla="*/ 1967 w 5753"/>
              <a:gd name="T73" fmla="*/ 1212 h 4287"/>
              <a:gd name="T74" fmla="*/ 2012 w 5753"/>
              <a:gd name="T75" fmla="*/ 1287 h 4287"/>
              <a:gd name="T76" fmla="*/ 1713 w 5753"/>
              <a:gd name="T77" fmla="*/ 1901 h 4287"/>
              <a:gd name="T78" fmla="*/ 1489 w 5753"/>
              <a:gd name="T79" fmla="*/ 1886 h 4287"/>
              <a:gd name="T80" fmla="*/ 1346 w 5753"/>
              <a:gd name="T81" fmla="*/ 1878 h 4287"/>
              <a:gd name="T82" fmla="*/ 1167 w 5753"/>
              <a:gd name="T83" fmla="*/ 1818 h 4287"/>
              <a:gd name="T84" fmla="*/ 1002 w 5753"/>
              <a:gd name="T85" fmla="*/ 1811 h 4287"/>
              <a:gd name="T86" fmla="*/ 823 w 5753"/>
              <a:gd name="T87" fmla="*/ 1841 h 4287"/>
              <a:gd name="T88" fmla="*/ 673 w 5753"/>
              <a:gd name="T89" fmla="*/ 1945 h 4287"/>
              <a:gd name="T90" fmla="*/ 583 w 5753"/>
              <a:gd name="T91" fmla="*/ 1968 h 4287"/>
              <a:gd name="T92" fmla="*/ 576 w 5753"/>
              <a:gd name="T93" fmla="*/ 3142 h 4287"/>
              <a:gd name="T94" fmla="*/ 0 w 5753"/>
              <a:gd name="T95" fmla="*/ 3127 h 4287"/>
              <a:gd name="T96" fmla="*/ 7 w 5753"/>
              <a:gd name="T97" fmla="*/ 8 h 4287"/>
              <a:gd name="T98" fmla="*/ 5738 w 5753"/>
              <a:gd name="T99" fmla="*/ 0 h 4287"/>
              <a:gd name="T100" fmla="*/ 5753 w 5753"/>
              <a:gd name="T101" fmla="*/ 4287 h 4287"/>
              <a:gd name="T102" fmla="*/ 7 w 5753"/>
              <a:gd name="T103" fmla="*/ 4287 h 4287"/>
              <a:gd name="T104" fmla="*/ 0 w 5753"/>
              <a:gd name="T105" fmla="*/ 3157 h 4287"/>
              <a:gd name="T106" fmla="*/ 569 w 5753"/>
              <a:gd name="T107" fmla="*/ 3165 h 4287"/>
              <a:gd name="T108" fmla="*/ 576 w 5753"/>
              <a:gd name="T109" fmla="*/ 3240 h 4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753" h="4287">
                <a:moveTo>
                  <a:pt x="576" y="3240"/>
                </a:moveTo>
                <a:lnTo>
                  <a:pt x="1279" y="3225"/>
                </a:lnTo>
                <a:lnTo>
                  <a:pt x="1601" y="3412"/>
                </a:lnTo>
                <a:lnTo>
                  <a:pt x="2932" y="3389"/>
                </a:lnTo>
                <a:lnTo>
                  <a:pt x="3344" y="3165"/>
                </a:lnTo>
                <a:lnTo>
                  <a:pt x="4630" y="3075"/>
                </a:lnTo>
                <a:lnTo>
                  <a:pt x="5371" y="3023"/>
                </a:lnTo>
                <a:lnTo>
                  <a:pt x="5371" y="1556"/>
                </a:lnTo>
                <a:lnTo>
                  <a:pt x="5109" y="1512"/>
                </a:lnTo>
                <a:lnTo>
                  <a:pt x="4907" y="1489"/>
                </a:lnTo>
                <a:lnTo>
                  <a:pt x="4713" y="1534"/>
                </a:lnTo>
                <a:lnTo>
                  <a:pt x="4488" y="1504"/>
                </a:lnTo>
                <a:lnTo>
                  <a:pt x="4249" y="1482"/>
                </a:lnTo>
                <a:lnTo>
                  <a:pt x="4047" y="1474"/>
                </a:lnTo>
                <a:lnTo>
                  <a:pt x="3823" y="1452"/>
                </a:lnTo>
                <a:lnTo>
                  <a:pt x="3576" y="1534"/>
                </a:lnTo>
                <a:lnTo>
                  <a:pt x="3748" y="1145"/>
                </a:lnTo>
                <a:lnTo>
                  <a:pt x="3867" y="1010"/>
                </a:lnTo>
                <a:lnTo>
                  <a:pt x="3897" y="876"/>
                </a:lnTo>
                <a:lnTo>
                  <a:pt x="3890" y="696"/>
                </a:lnTo>
                <a:lnTo>
                  <a:pt x="3785" y="584"/>
                </a:lnTo>
                <a:lnTo>
                  <a:pt x="3688" y="397"/>
                </a:lnTo>
                <a:lnTo>
                  <a:pt x="3576" y="285"/>
                </a:lnTo>
                <a:lnTo>
                  <a:pt x="3449" y="240"/>
                </a:lnTo>
                <a:lnTo>
                  <a:pt x="3299" y="262"/>
                </a:lnTo>
                <a:lnTo>
                  <a:pt x="3164" y="352"/>
                </a:lnTo>
                <a:lnTo>
                  <a:pt x="3030" y="509"/>
                </a:lnTo>
                <a:lnTo>
                  <a:pt x="2962" y="599"/>
                </a:lnTo>
                <a:lnTo>
                  <a:pt x="2798" y="562"/>
                </a:lnTo>
                <a:lnTo>
                  <a:pt x="2656" y="569"/>
                </a:lnTo>
                <a:lnTo>
                  <a:pt x="2484" y="666"/>
                </a:lnTo>
                <a:lnTo>
                  <a:pt x="2386" y="704"/>
                </a:lnTo>
                <a:lnTo>
                  <a:pt x="2282" y="808"/>
                </a:lnTo>
                <a:lnTo>
                  <a:pt x="2237" y="906"/>
                </a:lnTo>
                <a:lnTo>
                  <a:pt x="2080" y="951"/>
                </a:lnTo>
                <a:lnTo>
                  <a:pt x="1990" y="1018"/>
                </a:lnTo>
                <a:lnTo>
                  <a:pt x="1967" y="1212"/>
                </a:lnTo>
                <a:lnTo>
                  <a:pt x="2012" y="1287"/>
                </a:lnTo>
                <a:lnTo>
                  <a:pt x="1713" y="1901"/>
                </a:lnTo>
                <a:lnTo>
                  <a:pt x="1489" y="1886"/>
                </a:lnTo>
                <a:lnTo>
                  <a:pt x="1346" y="1878"/>
                </a:lnTo>
                <a:lnTo>
                  <a:pt x="1167" y="1818"/>
                </a:lnTo>
                <a:lnTo>
                  <a:pt x="1002" y="1811"/>
                </a:lnTo>
                <a:lnTo>
                  <a:pt x="823" y="1841"/>
                </a:lnTo>
                <a:lnTo>
                  <a:pt x="673" y="1945"/>
                </a:lnTo>
                <a:lnTo>
                  <a:pt x="583" y="1968"/>
                </a:lnTo>
                <a:lnTo>
                  <a:pt x="576" y="3142"/>
                </a:lnTo>
                <a:lnTo>
                  <a:pt x="0" y="3127"/>
                </a:lnTo>
                <a:lnTo>
                  <a:pt x="7" y="8"/>
                </a:lnTo>
                <a:lnTo>
                  <a:pt x="5738" y="0"/>
                </a:lnTo>
                <a:lnTo>
                  <a:pt x="5753" y="4287"/>
                </a:lnTo>
                <a:lnTo>
                  <a:pt x="7" y="4287"/>
                </a:lnTo>
                <a:lnTo>
                  <a:pt x="0" y="3157"/>
                </a:lnTo>
                <a:lnTo>
                  <a:pt x="569" y="3165"/>
                </a:lnTo>
                <a:lnTo>
                  <a:pt x="576" y="3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911850" y="141287"/>
            <a:ext cx="30067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Hydrology</a:t>
            </a:r>
            <a:r>
              <a:rPr lang="en-US" altLang="en-US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The study of precipitation, infiltration, surface runoff, streamflow rates, water storage in wetlands, detention basins, and reservoirs, plus water use and diversions</a:t>
            </a:r>
            <a:r>
              <a:rPr lang="en-US" alt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6253163" y="5091113"/>
            <a:ext cx="30067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6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Engineering/Construction</a:t>
            </a:r>
            <a:r>
              <a:rPr lang="en-US" altLang="en-US" sz="8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</a:p>
          <a:p>
            <a:pPr eaLnBrk="0" hangingPunct="0"/>
            <a:r>
              <a:rPr lang="en-US" altLang="en-US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application of science and mathematics in analysis, design, permitting, and construction.</a:t>
            </a:r>
            <a:endParaRPr lang="en-US" altLang="en-US" sz="1100" b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347663" y="297756"/>
            <a:ext cx="30067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Ecology</a:t>
            </a:r>
            <a:r>
              <a:rPr lang="en-US" altLang="en-US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The study of plants, animals, and their environment, with emphasis on aquatic systems, wetlands, and riparian forests.</a:t>
            </a:r>
            <a:r>
              <a:rPr lang="en-US" alt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6024563" y="1481334"/>
            <a:ext cx="30067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Hydraulics</a:t>
            </a:r>
            <a:r>
              <a:rPr lang="en-US" altLang="en-US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The study of the stream’s water velocity, flow depth, flood elevations, channel erosion, storm drains, culverts, bridges, and dams.</a:t>
            </a:r>
            <a:endParaRPr lang="en-US" altLang="en-US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274638" y="1606550"/>
            <a:ext cx="2751137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Water Quality</a:t>
            </a:r>
            <a:r>
              <a:rPr lang="en-US" altLang="en-US" sz="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The study of the </a:t>
            </a:r>
          </a:p>
          <a:p>
            <a:pPr eaLnBrk="0" hangingPunct="0"/>
            <a:r>
              <a:rPr lang="en-US" alt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physical, biological, and chemical </a:t>
            </a:r>
          </a:p>
          <a:p>
            <a:pPr eaLnBrk="0" hangingPunct="0"/>
            <a:r>
              <a:rPr lang="en-US" alt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characteristics of surface waters and </a:t>
            </a:r>
            <a:r>
              <a:rPr lang="en-US" altLang="en-US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groundwaters</a:t>
            </a:r>
            <a:r>
              <a:rPr lang="en-US" altLang="en-US" sz="11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500438" y="5989638"/>
            <a:ext cx="3006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6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Socioeconomic</a:t>
            </a:r>
            <a:r>
              <a:rPr lang="en-US" altLang="en-US" sz="8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The study of the sociology, social relationships, economic impacts, and their interconnections.</a:t>
            </a:r>
            <a:endParaRPr lang="en-US" altLang="en-US" sz="1100" b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309563" y="5484813"/>
            <a:ext cx="300672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6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Fluvial Morphology</a:t>
            </a:r>
            <a:r>
              <a:rPr lang="en-US" altLang="en-US" sz="8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The study </a:t>
            </a:r>
          </a:p>
          <a:p>
            <a:pPr eaLnBrk="0" hangingPunct="0"/>
            <a:r>
              <a:rPr lang="en-US" altLang="en-US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the channel’s geologic origin, alignment, slope, shape, size, sediments, and floodplains.</a:t>
            </a:r>
            <a:endParaRPr lang="en-US" altLang="en-US" sz="1100" b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F53BAC-994F-4F8D-9FA7-A5EA80BA32AD}"/>
              </a:ext>
            </a:extLst>
          </p:cNvPr>
          <p:cNvSpPr/>
          <p:nvPr/>
        </p:nvSpPr>
        <p:spPr>
          <a:xfrm>
            <a:off x="7696200" y="6400800"/>
            <a:ext cx="130333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9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(MacBroom, 1981)</a:t>
            </a:r>
          </a:p>
        </p:txBody>
      </p:sp>
    </p:spTree>
    <p:extLst>
      <p:ext uri="{BB962C8B-B14F-4D97-AF65-F5344CB8AC3E}">
        <p14:creationId xmlns:p14="http://schemas.microsoft.com/office/powerpoint/2010/main" val="25499779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Impervious 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2E7D6-E013-408A-B5B3-7C8D3E5FF534}"/>
              </a:ext>
            </a:extLst>
          </p:cNvPr>
          <p:cNvSpPr txBox="1"/>
          <p:nvPr/>
        </p:nvSpPr>
        <p:spPr>
          <a:xfrm>
            <a:off x="1066800" y="1981200"/>
            <a:ext cx="6721536" cy="408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  <a:latin typeface="Cooper Black" panose="0208090404030B020404" pitchFamily="18" charset="0"/>
              </a:rPr>
              <a:t>What does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IMPERVIOUS</a:t>
            </a:r>
          </a:p>
          <a:p>
            <a:pPr algn="ctr"/>
            <a:r>
              <a:rPr lang="en-US" sz="6000" dirty="0">
                <a:solidFill>
                  <a:srgbClr val="00B050"/>
                </a:solidFill>
                <a:latin typeface="Cooper Black" panose="0208090404030B020404" pitchFamily="18" charset="0"/>
              </a:rPr>
              <a:t>mean?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1400825-5C18-46D7-8CBB-A3BDB342AC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6" name="Picture 5" descr="A close up of a book&#10;&#10;Description automatically generated">
            <a:extLst>
              <a:ext uri="{FF2B5EF4-FFF2-40B4-BE49-F238E27FC236}">
                <a16:creationId xmlns:a16="http://schemas.microsoft.com/office/drawing/2014/main" id="{20C9B23F-A277-42AC-AC58-40FBD9874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SRWG impervio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3563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Runoff versus Infiltration</a:t>
            </a:r>
          </a:p>
        </p:txBody>
      </p:sp>
    </p:spTree>
    <p:extLst>
      <p:ext uri="{BB962C8B-B14F-4D97-AF65-F5344CB8AC3E}">
        <p14:creationId xmlns:p14="http://schemas.microsoft.com/office/powerpoint/2010/main" val="2447681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th with trees on the side of a dirt road&#10;&#10;Description automatically generated">
            <a:extLst>
              <a:ext uri="{FF2B5EF4-FFF2-40B4-BE49-F238E27FC236}">
                <a16:creationId xmlns:a16="http://schemas.microsoft.com/office/drawing/2014/main" id="{62851CC4-B97F-4A71-B3B0-CED9F0424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800350"/>
            <a:ext cx="5410200" cy="4057650"/>
          </a:xfrm>
          <a:prstGeom prst="rect">
            <a:avLst/>
          </a:prstGeom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Stormwater Runoff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2E7D6-E013-408A-B5B3-7C8D3E5FF534}"/>
              </a:ext>
            </a:extLst>
          </p:cNvPr>
          <p:cNvSpPr txBox="1"/>
          <p:nvPr/>
        </p:nvSpPr>
        <p:spPr>
          <a:xfrm>
            <a:off x="228600" y="4953000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Why is runoff so bad?</a:t>
            </a:r>
          </a:p>
        </p:txBody>
      </p:sp>
      <p:pic>
        <p:nvPicPr>
          <p:cNvPr id="5" name="Picture 4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8447C654-62A3-403B-854E-1EFFD0D30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838200"/>
            <a:ext cx="5105400" cy="3829050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EFACB627-8CC7-473E-8DB6-CB8BE4150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26" y="6304002"/>
            <a:ext cx="15744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Charlotte Central School</a:t>
            </a:r>
          </a:p>
          <a:p>
            <a:r>
              <a:rPr lang="en-US" altLang="en-US" sz="1000" dirty="0"/>
              <a:t>June 7, 2016</a:t>
            </a:r>
          </a:p>
          <a:p>
            <a:r>
              <a:rPr lang="en-US" altLang="en-US" sz="1000" dirty="0"/>
              <a:t>j. </a:t>
            </a:r>
            <a:r>
              <a:rPr lang="en-US" altLang="en-US" sz="1000" dirty="0" err="1"/>
              <a:t>louisos</a:t>
            </a:r>
            <a:r>
              <a:rPr lang="en-US" alt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023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Brainstorm what Pollutants are in Stormwater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373B9-83DA-49BA-8642-3F813FBB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868580"/>
            <a:ext cx="6934201" cy="4989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DF2764-7020-4616-8F03-669DBB1177EC}"/>
              </a:ext>
            </a:extLst>
          </p:cNvPr>
          <p:cNvSpPr txBox="1"/>
          <p:nvPr/>
        </p:nvSpPr>
        <p:spPr>
          <a:xfrm>
            <a:off x="0" y="914400"/>
            <a:ext cx="6721536" cy="4765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POLLUTANT TYPES:</a:t>
            </a:r>
          </a:p>
          <a:p>
            <a:r>
              <a:rPr lang="en-US" sz="2800" dirty="0">
                <a:latin typeface="+mn-lt"/>
              </a:rPr>
              <a:t>Litter</a:t>
            </a:r>
          </a:p>
          <a:p>
            <a:r>
              <a:rPr lang="en-US" sz="2800" dirty="0">
                <a:latin typeface="+mn-lt"/>
              </a:rPr>
              <a:t>Sediment</a:t>
            </a:r>
          </a:p>
          <a:p>
            <a:r>
              <a:rPr lang="en-US" sz="2800" dirty="0">
                <a:latin typeface="+mn-lt"/>
              </a:rPr>
              <a:t>Bacteria</a:t>
            </a:r>
          </a:p>
          <a:p>
            <a:r>
              <a:rPr lang="en-US" sz="2800" dirty="0">
                <a:latin typeface="+mn-lt"/>
              </a:rPr>
              <a:t>Nutrients</a:t>
            </a:r>
          </a:p>
          <a:p>
            <a:r>
              <a:rPr lang="en-US" sz="2800" dirty="0">
                <a:latin typeface="+mn-lt"/>
              </a:rPr>
              <a:t>Pesticides</a:t>
            </a:r>
          </a:p>
          <a:p>
            <a:r>
              <a:rPr lang="en-US" sz="2800" dirty="0">
                <a:latin typeface="+mn-lt"/>
              </a:rPr>
              <a:t>Heavy Metals</a:t>
            </a:r>
          </a:p>
          <a:p>
            <a:r>
              <a:rPr lang="en-US" sz="2800" dirty="0">
                <a:latin typeface="+mn-lt"/>
              </a:rPr>
              <a:t>Salt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FE4B4B-73D5-4607-9954-E82D84045D76}"/>
              </a:ext>
            </a:extLst>
          </p:cNvPr>
          <p:cNvSpPr txBox="1"/>
          <p:nvPr/>
        </p:nvSpPr>
        <p:spPr>
          <a:xfrm>
            <a:off x="0" y="5957835"/>
            <a:ext cx="6721536" cy="15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Lake Champlain</a:t>
            </a:r>
          </a:p>
          <a:p>
            <a:r>
              <a:rPr lang="en-US" sz="1400" dirty="0">
                <a:latin typeface="+mn-lt"/>
              </a:rPr>
              <a:t>Basin Program</a:t>
            </a:r>
          </a:p>
          <a:p>
            <a:r>
              <a:rPr lang="en-US" sz="1400" dirty="0">
                <a:latin typeface="+mn-lt"/>
              </a:rPr>
              <a:t>Stormwater Curriculum,</a:t>
            </a:r>
          </a:p>
          <a:p>
            <a:r>
              <a:rPr lang="en-US" sz="1400" dirty="0">
                <a:latin typeface="+mn-lt"/>
              </a:rPr>
              <a:t>2019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848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1846</Words>
  <Application>Microsoft Office PowerPoint</Application>
  <PresentationFormat>On-screen Show (4:3)</PresentationFormat>
  <Paragraphs>261</Paragraphs>
  <Slides>29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Alegreya</vt:lpstr>
      <vt:lpstr>Arial</vt:lpstr>
      <vt:lpstr>Arial Rounded MT Bold</vt:lpstr>
      <vt:lpstr>Calibri</vt:lpstr>
      <vt:lpstr>Cooper Black</vt:lpstr>
      <vt:lpstr>Segoe UI</vt:lpstr>
      <vt:lpstr>Tahoma</vt:lpstr>
      <vt:lpstr>Wingdings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LaPlatte River Watershed Stormwater Infrastructure Study</dc:title>
  <dc:creator>Roy Schiff</dc:creator>
  <cp:lastModifiedBy>Jessica Louisos</cp:lastModifiedBy>
  <cp:revision>134</cp:revision>
  <cp:lastPrinted>2016-09-21T03:06:35Z</cp:lastPrinted>
  <dcterms:created xsi:type="dcterms:W3CDTF">2010-06-02T14:48:48Z</dcterms:created>
  <dcterms:modified xsi:type="dcterms:W3CDTF">2019-09-10T17:50:31Z</dcterms:modified>
</cp:coreProperties>
</file>