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6" r:id="rId2"/>
    <p:sldId id="346" r:id="rId3"/>
    <p:sldId id="364" r:id="rId4"/>
    <p:sldId id="365" r:id="rId5"/>
    <p:sldId id="367" r:id="rId6"/>
    <p:sldId id="349" r:id="rId7"/>
    <p:sldId id="368" r:id="rId8"/>
    <p:sldId id="366" r:id="rId9"/>
    <p:sldId id="369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87600" autoAdjust="0"/>
  </p:normalViewPr>
  <p:slideViewPr>
    <p:cSldViewPr showGuides="1">
      <p:cViewPr varScale="1">
        <p:scale>
          <a:sx n="88" d="100"/>
          <a:sy n="88" d="100"/>
        </p:scale>
        <p:origin x="114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 smtClean="0"/>
            </a:lvl1pPr>
          </a:lstStyle>
          <a:p>
            <a:pPr>
              <a:defRPr/>
            </a:pPr>
            <a:fld id="{8E277D99-D6F2-493D-AAA2-8C1885A8AF02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BDAC17B-5007-4274-B417-CF19601AB1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8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2962" y="0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3957FF5-C6EC-427C-9BC4-2492B3981EBD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2183" y="4561226"/>
            <a:ext cx="5850835" cy="43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2962" y="9119173"/>
            <a:ext cx="3170583" cy="48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641ECA9-36DA-4A23-9B9D-FE32FFBB2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02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1ECA9-36DA-4A23-9B9D-FE32FFBB27F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019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2368F-B49C-44AA-BD51-9B75DFEE4B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92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2014 members of the Charlotte Congregational Church and LCA joined to discuss serious decline of Lake Champlain’s health and water quality</a:t>
            </a:r>
          </a:p>
          <a:p>
            <a:r>
              <a:rPr lang="en-US" dirty="0"/>
              <a:t>Committed to helping communities change the way stormwater is managed</a:t>
            </a:r>
          </a:p>
          <a:p>
            <a:r>
              <a:rPr lang="en-US" dirty="0"/>
              <a:t>Reduce water pollution</a:t>
            </a:r>
          </a:p>
          <a:p>
            <a:r>
              <a:rPr lang="en-US" dirty="0"/>
              <a:t>Be more prepared for extreme weather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2368F-B49C-44AA-BD51-9B75DFEE4B0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6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</a:t>
            </a:r>
            <a:r>
              <a:rPr lang="en-US" dirty="0" err="1"/>
              <a:t>Many</a:t>
            </a:r>
            <a:r>
              <a:rPr lang="en-US" dirty="0"/>
              <a:t> Partners</a:t>
            </a:r>
          </a:p>
          <a:p>
            <a:r>
              <a:rPr lang="en-US" dirty="0"/>
              <a:t>Without participating landowners there is no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2368F-B49C-44AA-BD51-9B75DFEE4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9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anyone know what is tested during water quality monitoring?</a:t>
            </a:r>
          </a:p>
          <a:p>
            <a:r>
              <a:rPr lang="en-US" dirty="0"/>
              <a:t>Volunteers complete it</a:t>
            </a:r>
          </a:p>
          <a:p>
            <a:r>
              <a:rPr lang="en-US" dirty="0"/>
              <a:t>Why would we want to have this data? – to understand the problems and guide how to fix them</a:t>
            </a:r>
          </a:p>
          <a:p>
            <a:r>
              <a:rPr lang="en-US" dirty="0"/>
              <a:t>Phosphorus, Chloride, </a:t>
            </a:r>
            <a:r>
              <a:rPr lang="en-US" dirty="0" err="1"/>
              <a:t>E.Coli</a:t>
            </a:r>
            <a:r>
              <a:rPr lang="en-US" dirty="0"/>
              <a:t>, Solids, Nitrogen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D4852-E242-48A8-BA1B-3D7B89EA9D0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27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Describe water quality sampling locations.</a:t>
            </a:r>
          </a:p>
          <a:p>
            <a:r>
              <a:rPr lang="en-US" dirty="0"/>
              <a:t>With students this would be good to have as a handout blown up big so they can find areas themselves</a:t>
            </a:r>
          </a:p>
          <a:p>
            <a:r>
              <a:rPr lang="en-US" dirty="0"/>
              <a:t>Where is your school</a:t>
            </a:r>
          </a:p>
          <a:p>
            <a:r>
              <a:rPr lang="en-US" dirty="0"/>
              <a:t>What do the 4 squares mean? – volunteers do the water quality monitoring and this is a summary of the results</a:t>
            </a:r>
          </a:p>
          <a:p>
            <a:r>
              <a:rPr lang="en-US" dirty="0"/>
              <a:t>Where is there the highest Phosphorus = in LaPlatte River and direct lake watersheds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D4852-E242-48A8-BA1B-3D7B89EA9D0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81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list is included in the AOTS intro packet – a great resource – along with examples, references, glossary</a:t>
            </a:r>
          </a:p>
          <a:p>
            <a:r>
              <a:rPr lang="en-US" dirty="0"/>
              <a:t>Bring up Intro Packet to show what the document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D4852-E242-48A8-BA1B-3D7B89EA9D0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8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webpage and look at an example location with documentation</a:t>
            </a:r>
          </a:p>
          <a:p>
            <a:r>
              <a:rPr lang="en-US" dirty="0"/>
              <a:t>Have SCS or other packet on hand in case web link doesn’t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2368F-B49C-44AA-BD51-9B75DFEE4B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93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Summaries of each site area available at the Charlotte Library and on the LCA website</a:t>
            </a:r>
          </a:p>
          <a:p>
            <a:r>
              <a:rPr lang="en-US" dirty="0"/>
              <a:t>Giver overview of the project, the need, the design, and costs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D4852-E242-48A8-BA1B-3D7B89EA9D0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33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62683-5B9D-4706-B113-CAC7DBCE0353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2E98-F8A4-4B62-8509-B7F42E80C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1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DFFE-7290-4C1D-826B-A3380FD228CF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06731-FA83-4BEA-AAAB-D414D7D8B8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34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0254B-780D-4C54-863C-6964C44E6458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4C3C2-2B1C-413B-99CA-B1112FF094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4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5394341"/>
      </p:ext>
    </p:extLst>
  </p:cSld>
  <p:clrMapOvr>
    <a:masterClrMapping/>
  </p:clrMapOvr>
  <p:transition spd="med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5394341"/>
      </p:ext>
    </p:extLst>
  </p:cSld>
  <p:clrMapOvr>
    <a:masterClrMapping/>
  </p:clrMapOvr>
  <p:transition spd="med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1295400"/>
            <a:ext cx="8077200" cy="4800600"/>
          </a:xfrm>
        </p:spPr>
        <p:txBody>
          <a:bodyPr>
            <a:normAutofit/>
          </a:bodyPr>
          <a:lstStyle>
            <a:lvl1pPr>
              <a:defRPr sz="24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97645"/>
            <a:ext cx="9144000" cy="649224"/>
          </a:xfrm>
        </p:spPr>
        <p:txBody>
          <a:bodyPr>
            <a:noAutofit/>
          </a:bodyPr>
          <a:lstStyle>
            <a:lvl1pPr marL="400050" indent="0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3600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118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6806-2EB5-4811-887C-ACA680EECF8E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FED3-89E9-498E-9018-A4146B375A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3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F19FF-1A2B-4113-92DC-3417C223D9E8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9029-B809-4CB0-B7D2-A9A63E8246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24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D46E3-6F1B-46E2-8F0D-6B9E20151BA2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7B72-697A-4363-B550-E2BB0C20BA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9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CAEA5-83C9-4FE6-AFE4-2C9DF1985145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E05FA-37BD-4673-9734-6DFC0ABB2E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4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8BB79-9514-45D4-8B81-54EB07EB6DFF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1E2C-90AF-4F41-9151-F96875AED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2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2183-DD05-4C74-8929-36A7E868B451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FC0BC-D2F9-4850-9AD1-B4A369F430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8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E413F-7B36-4A4A-A313-7CBDA13C8993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8261-72B8-44DE-A7FE-192E956F00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70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4D52-EFA9-45DD-B31F-474FD6F2FDD9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CBED-6E86-4FA8-A8FC-50BB7D8436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0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16A8670-B5B8-4699-A751-60822E00FF08}" type="datetimeFigureOut">
              <a:rPr lang="en-US"/>
              <a:pPr>
                <a:defRPr/>
              </a:pPr>
              <a:t>9/10/2019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D58A31-1EAE-4C37-B344-E6E65C4BED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  <p:sldLayoutId id="2147483662" r:id="rId13"/>
    <p:sldLayoutId id="2147483663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867400"/>
            <a:ext cx="9144000" cy="6096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146" name="Text Box 7"/>
          <p:cNvSpPr txBox="1">
            <a:spLocks noChangeArrowheads="1"/>
          </p:cNvSpPr>
          <p:nvPr/>
        </p:nvSpPr>
        <p:spPr bwMode="auto">
          <a:xfrm>
            <a:off x="152400" y="6019800"/>
            <a:ext cx="89916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500" b="1" dirty="0">
                <a:solidFill>
                  <a:schemeClr val="bg1"/>
                </a:solidFill>
                <a:latin typeface="+mj-lt"/>
              </a:rPr>
              <a:t>Funded by the Lake Champlain Basin Program - L-2019-032 EO AOTS Project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790700" y="4071938"/>
            <a:ext cx="0" cy="1795462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3"/>
          <p:cNvSpPr txBox="1">
            <a:spLocks noChangeArrowheads="1"/>
          </p:cNvSpPr>
          <p:nvPr/>
        </p:nvSpPr>
        <p:spPr bwMode="auto">
          <a:xfrm>
            <a:off x="0" y="342900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en-US" sz="1400" dirty="0">
              <a:solidFill>
                <a:srgbClr val="005596"/>
              </a:solidFill>
              <a:latin typeface="Calibri" pitchFamily="34" charset="0"/>
            </a:endParaRPr>
          </a:p>
          <a:p>
            <a:pPr algn="ctr">
              <a:defRPr/>
            </a:pPr>
            <a:endParaRPr lang="en-US" sz="1400" dirty="0">
              <a:solidFill>
                <a:srgbClr val="005596"/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005596"/>
                </a:solidFill>
                <a:latin typeface="Calibri" pitchFamily="34" charset="0"/>
              </a:rPr>
              <a:t>Presented By: Jessica Louisos, MS, PE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752600" y="4333875"/>
            <a:ext cx="0" cy="1533525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0" y="12954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Ahead of the Storm</a:t>
            </a:r>
          </a:p>
          <a:p>
            <a:pPr algn="ctr">
              <a:defRPr/>
            </a:pPr>
            <a:r>
              <a:rPr lang="en-US" sz="3200" dirty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Education and Outreach</a:t>
            </a:r>
          </a:p>
          <a:p>
            <a:pPr algn="ctr">
              <a:defRPr/>
            </a:pPr>
            <a:r>
              <a:rPr lang="en-US" sz="4400" dirty="0">
                <a:solidFill>
                  <a:srgbClr val="005596"/>
                </a:solidFill>
                <a:effectLst>
                  <a:glow>
                    <a:schemeClr val="accent1"/>
                  </a:glow>
                </a:effectLst>
                <a:latin typeface="+mj-lt"/>
              </a:rPr>
              <a:t>AOTS Program Background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-114299" y="4420674"/>
            <a:ext cx="9422467" cy="1456253"/>
            <a:chOff x="-75881" y="4039091"/>
            <a:chExt cx="9383369" cy="1457488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3346" y="4089138"/>
              <a:ext cx="1792755" cy="1351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58162" y="4050857"/>
              <a:ext cx="1857241" cy="1399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1213" y="4044917"/>
              <a:ext cx="1897095" cy="14240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75881" y="4039091"/>
              <a:ext cx="1859153" cy="140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88113" y="4069072"/>
              <a:ext cx="1819375" cy="137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37944" y="5487046"/>
              <a:ext cx="9106056" cy="9533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42983"/>
            <a:ext cx="1618438" cy="1618438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5CFF2184-EED5-4062-96AB-FD53666506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0054"/>
            <a:ext cx="1058158" cy="1004160"/>
          </a:xfrm>
          <a:prstGeom prst="rect">
            <a:avLst/>
          </a:prstGeom>
        </p:spPr>
      </p:pic>
      <p:pic>
        <p:nvPicPr>
          <p:cNvPr id="23" name="Picture 22" descr="A close up of a book&#10;&#10;Description automatically generated">
            <a:extLst>
              <a:ext uri="{FF2B5EF4-FFF2-40B4-BE49-F238E27FC236}">
                <a16:creationId xmlns:a16="http://schemas.microsoft.com/office/drawing/2014/main" id="{420DB491-0391-4E5E-99AF-D2BC604BF60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77" y="387857"/>
            <a:ext cx="822684" cy="1004159"/>
          </a:xfrm>
          <a:prstGeom prst="rect">
            <a:avLst/>
          </a:prstGeom>
        </p:spPr>
      </p:pic>
      <p:pic>
        <p:nvPicPr>
          <p:cNvPr id="24" name="Picture 23" descr="A drawing of a face&#10;&#10;Description automatically generated">
            <a:extLst>
              <a:ext uri="{FF2B5EF4-FFF2-40B4-BE49-F238E27FC236}">
                <a16:creationId xmlns:a16="http://schemas.microsoft.com/office/drawing/2014/main" id="{31AF739C-E8A5-4966-A80D-2F0C5C0669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3" y="515035"/>
            <a:ext cx="2663516" cy="6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266"/>
      </p:ext>
    </p:extLst>
  </p:cSld>
  <p:clrMapOvr>
    <a:masterClrMapping/>
  </p:clrMapOvr>
  <p:transition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blurRad="1270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libri" pitchFamily="34" charset="0"/>
              </a:rPr>
              <a:t> 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121" y="1143000"/>
            <a:ext cx="6721536" cy="4765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Learn about: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What is Ahead of the Storm?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Water Quality Sampling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Scorecard map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Optimal Conservation Practices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Complete: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Visit LCA website to view resources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87" y="956192"/>
            <a:ext cx="1955113" cy="1955113"/>
          </a:xfrm>
          <a:prstGeom prst="rect">
            <a:avLst/>
          </a:prstGeom>
        </p:spPr>
      </p:pic>
      <p:pic>
        <p:nvPicPr>
          <p:cNvPr id="4" name="Picture 3" descr="A close up of a book&#10;&#10;Description automatically generated">
            <a:extLst>
              <a:ext uri="{FF2B5EF4-FFF2-40B4-BE49-F238E27FC236}">
                <a16:creationId xmlns:a16="http://schemas.microsoft.com/office/drawing/2014/main" id="{E716CCD6-39D1-4F52-968B-4E757C26B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539" y="3200400"/>
            <a:ext cx="2039061" cy="2488854"/>
          </a:xfrm>
          <a:prstGeom prst="rect">
            <a:avLst/>
          </a:prstGeom>
        </p:spPr>
      </p:pic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3AD16EF9-B736-4388-9E39-01ACF3DB28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6213080"/>
            <a:ext cx="2190026" cy="51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155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392" y="956193"/>
            <a:ext cx="1406007" cy="1406007"/>
          </a:xfrm>
          <a:prstGeom prst="rect">
            <a:avLst/>
          </a:prstGeom>
        </p:spPr>
      </p:pic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blurRad="1270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libri" pitchFamily="34" charset="0"/>
              </a:rPr>
              <a:t>  Ahead of the Storm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5120" y="1251783"/>
            <a:ext cx="8918880" cy="3472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Water Quality stewardship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Improving flood resiliency and water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Prevent and reduce speed, volume, and pollution associated with stormwater runoff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Incorporate effects of climate change – look to future</a:t>
            </a:r>
          </a:p>
          <a:p>
            <a:pPr lvl="1">
              <a:lnSpc>
                <a:spcPct val="150000"/>
              </a:lnSpc>
            </a:pPr>
            <a:endParaRPr lang="en-US" sz="28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65A459-7ABB-4FCA-AF53-D17FD5CB42E8}"/>
              </a:ext>
            </a:extLst>
          </p:cNvPr>
          <p:cNvSpPr txBox="1"/>
          <p:nvPr/>
        </p:nvSpPr>
        <p:spPr>
          <a:xfrm>
            <a:off x="228600" y="3581400"/>
            <a:ext cx="8918880" cy="1828800"/>
          </a:xfrm>
          <a:prstGeom prst="rect">
            <a:avLst/>
          </a:prstGeom>
          <a:noFill/>
        </p:spPr>
        <p:txBody>
          <a:bodyPr wrap="square" numCol="2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Watershed wide: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LaPlatte River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Thorp Brook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Kimball Brook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Multi-Town: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Hinesburg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Charlotte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Shelburne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</p:txBody>
      </p:sp>
      <p:pic>
        <p:nvPicPr>
          <p:cNvPr id="9" name="Picture 8" descr="A drawing of a face&#10;&#10;Description automatically generated">
            <a:extLst>
              <a:ext uri="{FF2B5EF4-FFF2-40B4-BE49-F238E27FC236}">
                <a16:creationId xmlns:a16="http://schemas.microsoft.com/office/drawing/2014/main" id="{37439ADB-F800-4029-AE34-14CE9D0AFF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76" y="6369638"/>
            <a:ext cx="1529424" cy="362465"/>
          </a:xfrm>
          <a:prstGeom prst="rect">
            <a:avLst/>
          </a:prstGeom>
        </p:spPr>
      </p:pic>
      <p:pic>
        <p:nvPicPr>
          <p:cNvPr id="10" name="Picture 9" descr="A close up of a book&#10;&#10;Description automatically generated">
            <a:extLst>
              <a:ext uri="{FF2B5EF4-FFF2-40B4-BE49-F238E27FC236}">
                <a16:creationId xmlns:a16="http://schemas.microsoft.com/office/drawing/2014/main" id="{DBF3248C-E278-46A5-836C-2F810B3C3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096000"/>
            <a:ext cx="554800" cy="6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6687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120" y="1143000"/>
            <a:ext cx="8766479" cy="698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Lewis Creek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Milone</a:t>
            </a:r>
            <a:r>
              <a:rPr lang="en-US" sz="2000" dirty="0">
                <a:latin typeface="+mn-lt"/>
              </a:rPr>
              <a:t> &amp; MacBroom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Charlotte Congregational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Town of Shelburne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Town of Hinesburg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Town of Charlotte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South Chittenden River Watch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LaPlatte Watershed Partnership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Place Creative Company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AOTS Demonstration Site Property Owners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Kelsey Trust, Vermont Community Foundation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Vermont Agency of Natural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Winooski Natural Resources Conservation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Lake Champlain Basin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+mn-lt"/>
              </a:rPr>
              <a:t>VTrans</a:t>
            </a:r>
            <a:r>
              <a:rPr lang="en-US" sz="2000" dirty="0">
                <a:latin typeface="+mn-lt"/>
              </a:rPr>
              <a:t> Better Roads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UVM Lake Champlain Sea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Nature Conservancy, Vermont Chapter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CVSD School District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blurRad="1270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libri" pitchFamily="34" charset="0"/>
              </a:rPr>
              <a:t>  Ahead of the Storm Partners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87" y="956192"/>
            <a:ext cx="1955113" cy="1955113"/>
          </a:xfrm>
          <a:prstGeom prst="rect">
            <a:avLst/>
          </a:prstGeom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94955CD6-DCAF-461D-9651-7E4AA3D40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76" y="6369638"/>
            <a:ext cx="1529424" cy="362465"/>
          </a:xfrm>
          <a:prstGeom prst="rect">
            <a:avLst/>
          </a:prstGeom>
        </p:spPr>
      </p:pic>
      <p:pic>
        <p:nvPicPr>
          <p:cNvPr id="9" name="Picture 8" descr="A close up of a book&#10;&#10;Description automatically generated">
            <a:extLst>
              <a:ext uri="{FF2B5EF4-FFF2-40B4-BE49-F238E27FC236}">
                <a16:creationId xmlns:a16="http://schemas.microsoft.com/office/drawing/2014/main" id="{7C89D0EC-52EE-4610-B4A6-A2D4CD4C7D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096000"/>
            <a:ext cx="554800" cy="6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751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C605AEBC-BDC5-437A-96FD-0608CC1BF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9287"/>
            <a:ext cx="9134475" cy="6850856"/>
          </a:xfrm>
          <a:prstGeom prst="rect">
            <a:avLst/>
          </a:prstGeom>
        </p:spPr>
      </p:pic>
      <p:pic>
        <p:nvPicPr>
          <p:cNvPr id="7" name="Picture 6" descr="A pile of hay&#10;&#10;Description automatically generated">
            <a:extLst>
              <a:ext uri="{FF2B5EF4-FFF2-40B4-BE49-F238E27FC236}">
                <a16:creationId xmlns:a16="http://schemas.microsoft.com/office/drawing/2014/main" id="{2133B24D-311B-4D5C-938E-77A10A0B0D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7" y="9287"/>
            <a:ext cx="5143500" cy="6858000"/>
          </a:xfrm>
          <a:prstGeom prst="rect">
            <a:avLst/>
          </a:prstGeom>
        </p:spPr>
      </p:pic>
      <p:sp>
        <p:nvSpPr>
          <p:cNvPr id="16" name="Text Placeholder 9"/>
          <p:cNvSpPr txBox="1">
            <a:spLocks/>
          </p:cNvSpPr>
          <p:nvPr/>
        </p:nvSpPr>
        <p:spPr>
          <a:xfrm>
            <a:off x="135468" y="6528703"/>
            <a:ext cx="406400" cy="296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4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672448-D83B-4A6B-8A64-520CBB503BA3}" type="slidenum">
              <a:rPr lang="en-US" sz="900" smtClean="0">
                <a:solidFill>
                  <a:schemeClr val="tx1"/>
                </a:solidFill>
              </a:rPr>
              <a:pPr/>
              <a:t>5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blurRad="1270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libri" pitchFamily="34" charset="0"/>
              </a:rPr>
              <a:t> Water Quality Monitoring</a:t>
            </a:r>
          </a:p>
        </p:txBody>
      </p:sp>
    </p:spTree>
    <p:extLst>
      <p:ext uri="{BB962C8B-B14F-4D97-AF65-F5344CB8AC3E}">
        <p14:creationId xmlns:p14="http://schemas.microsoft.com/office/powerpoint/2010/main" val="291680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 txBox="1">
            <a:spLocks/>
          </p:cNvSpPr>
          <p:nvPr/>
        </p:nvSpPr>
        <p:spPr>
          <a:xfrm>
            <a:off x="135468" y="6528703"/>
            <a:ext cx="406400" cy="296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4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672448-D83B-4A6B-8A64-520CBB503BA3}" type="slidenum">
              <a:rPr lang="en-US" sz="900" smtClean="0">
                <a:solidFill>
                  <a:schemeClr val="tx1"/>
                </a:solidFill>
              </a:rPr>
              <a:pPr/>
              <a:t>6</a:t>
            </a:fld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36" y="902447"/>
            <a:ext cx="9204036" cy="5955553"/>
          </a:xfrm>
          <a:prstGeom prst="rect">
            <a:avLst/>
          </a:prstGeom>
        </p:spPr>
      </p:pic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blurRad="1270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libri" pitchFamily="34" charset="0"/>
              </a:rPr>
              <a:t>  Ahead of the Storm – Water Quality</a:t>
            </a:r>
          </a:p>
        </p:txBody>
      </p:sp>
    </p:spTree>
    <p:extLst>
      <p:ext uri="{BB962C8B-B14F-4D97-AF65-F5344CB8AC3E}">
        <p14:creationId xmlns:p14="http://schemas.microsoft.com/office/powerpoint/2010/main" val="104360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08DE46-BCD8-401A-BB39-533C6C71A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526" y="956192"/>
            <a:ext cx="9144000" cy="4847410"/>
          </a:xfrm>
          <a:prstGeom prst="rect">
            <a:avLst/>
          </a:prstGeom>
        </p:spPr>
      </p:pic>
      <p:sp>
        <p:nvSpPr>
          <p:cNvPr id="16" name="Text Placeholder 9"/>
          <p:cNvSpPr txBox="1">
            <a:spLocks/>
          </p:cNvSpPr>
          <p:nvPr/>
        </p:nvSpPr>
        <p:spPr>
          <a:xfrm>
            <a:off x="135468" y="6528703"/>
            <a:ext cx="406400" cy="296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4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672448-D83B-4A6B-8A64-520CBB503BA3}" type="slidenum">
              <a:rPr lang="en-US" sz="900" smtClean="0">
                <a:solidFill>
                  <a:schemeClr val="tx1"/>
                </a:solidFill>
              </a:rPr>
              <a:pPr/>
              <a:t>7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blurRad="1270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libri" pitchFamily="34" charset="0"/>
              </a:rPr>
              <a:t> Optimal Conservation Practice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C40AF-FB06-4D90-A74A-B3A78EC4BC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218913"/>
            <a:ext cx="1594338" cy="1594338"/>
          </a:xfrm>
          <a:prstGeom prst="rect">
            <a:avLst/>
          </a:prstGeom>
        </p:spPr>
      </p:pic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:a16="http://schemas.microsoft.com/office/drawing/2014/main" id="{02A2B3BB-DB6D-48AF-8246-FBF881038B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76" y="6406980"/>
            <a:ext cx="1529424" cy="362465"/>
          </a:xfrm>
          <a:prstGeom prst="rect">
            <a:avLst/>
          </a:prstGeom>
        </p:spPr>
      </p:pic>
      <p:pic>
        <p:nvPicPr>
          <p:cNvPr id="8" name="Picture 7" descr="A close up of a book&#10;&#10;Description automatically generated">
            <a:extLst>
              <a:ext uri="{FF2B5EF4-FFF2-40B4-BE49-F238E27FC236}">
                <a16:creationId xmlns:a16="http://schemas.microsoft.com/office/drawing/2014/main" id="{FF748395-7B90-49FF-AA0A-A035BB164F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000" y="6133342"/>
            <a:ext cx="554800" cy="6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9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blurRad="1270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libri" pitchFamily="34" charset="0"/>
              </a:rPr>
              <a:t>  Ahead of the Storm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62" y="2304160"/>
            <a:ext cx="8766479" cy="390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15 locations designed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Optimal Conservation Practices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www.lewiscreek.org</a:t>
            </a:r>
            <a:endParaRPr lang="en-US" sz="2800" dirty="0">
              <a:latin typeface="+mn-lt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287" y="956192"/>
            <a:ext cx="1955113" cy="1955113"/>
          </a:xfrm>
          <a:prstGeom prst="rect">
            <a:avLst/>
          </a:prstGeom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513706DE-008A-4067-A356-DD1BA576DE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76" y="6369638"/>
            <a:ext cx="1529424" cy="362465"/>
          </a:xfrm>
          <a:prstGeom prst="rect">
            <a:avLst/>
          </a:prstGeom>
        </p:spPr>
      </p:pic>
      <p:pic>
        <p:nvPicPr>
          <p:cNvPr id="9" name="Picture 8" descr="A close up of a book&#10;&#10;Description automatically generated">
            <a:extLst>
              <a:ext uri="{FF2B5EF4-FFF2-40B4-BE49-F238E27FC236}">
                <a16:creationId xmlns:a16="http://schemas.microsoft.com/office/drawing/2014/main" id="{8ABBF4B8-93DB-4EBB-BB26-9DD77EC004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6096000"/>
            <a:ext cx="554800" cy="67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3517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9"/>
          <p:cNvSpPr txBox="1">
            <a:spLocks/>
          </p:cNvSpPr>
          <p:nvPr/>
        </p:nvSpPr>
        <p:spPr>
          <a:xfrm>
            <a:off x="135468" y="6528703"/>
            <a:ext cx="406400" cy="2962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sz="14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559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672448-D83B-4A6B-8A64-520CBB503BA3}" type="slidenum">
              <a:rPr lang="en-US" sz="900" smtClean="0">
                <a:solidFill>
                  <a:schemeClr val="tx1"/>
                </a:solidFill>
              </a:rPr>
              <a:pPr/>
              <a:t>9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-1" y="191869"/>
            <a:ext cx="9134475" cy="646331"/>
          </a:xfrm>
          <a:prstGeom prst="rect">
            <a:avLst/>
          </a:prstGeom>
          <a:solidFill>
            <a:srgbClr val="005596"/>
          </a:solidFill>
          <a:ln w="19050">
            <a:solidFill>
              <a:srgbClr val="00559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effectLst>
                  <a:glow>
                    <a:schemeClr val="accent1"/>
                  </a:glow>
                  <a:outerShdw blurRad="1270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Calibri" pitchFamily="34" charset="0"/>
              </a:rPr>
              <a:t> AOTS OUTREACH MATERIALS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EC40AF-FB06-4D90-A74A-B3A78EC4BC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5218913"/>
            <a:ext cx="1594338" cy="1594338"/>
          </a:xfrm>
          <a:prstGeom prst="rect">
            <a:avLst/>
          </a:prstGeom>
        </p:spPr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0BB6B3-BAC6-499C-BEA5-804188EBA1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868401"/>
            <a:ext cx="4603251" cy="5955632"/>
          </a:xfrm>
          <a:prstGeom prst="rect">
            <a:avLst/>
          </a:prstGeom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D04E1D86-FD1F-452E-8A6B-907661168B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868401"/>
            <a:ext cx="4603251" cy="595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88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484</Words>
  <Application>Microsoft Office PowerPoint</Application>
  <PresentationFormat>On-screen Show (4:3)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LaPlatte River Watershed Stormwater Infrastructure Study</dc:title>
  <dc:creator>Roy Schiff</dc:creator>
  <cp:lastModifiedBy>Jessica Louisos</cp:lastModifiedBy>
  <cp:revision>111</cp:revision>
  <cp:lastPrinted>2016-09-21T03:06:35Z</cp:lastPrinted>
  <dcterms:created xsi:type="dcterms:W3CDTF">2010-06-02T14:48:48Z</dcterms:created>
  <dcterms:modified xsi:type="dcterms:W3CDTF">2019-09-10T17:50:36Z</dcterms:modified>
</cp:coreProperties>
</file>